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06" r:id="rId3"/>
    <p:sldId id="307" r:id="rId4"/>
    <p:sldId id="308" r:id="rId5"/>
    <p:sldId id="309" r:id="rId6"/>
    <p:sldId id="310" r:id="rId7"/>
    <p:sldId id="311" r:id="rId8"/>
    <p:sldId id="312" r:id="rId9"/>
    <p:sldId id="313" r:id="rId10"/>
    <p:sldId id="314" r:id="rId11"/>
    <p:sldId id="315" r:id="rId12"/>
    <p:sldId id="316" r:id="rId13"/>
    <p:sldId id="317" r:id="rId14"/>
    <p:sldId id="319" r:id="rId15"/>
    <p:sldId id="318" r:id="rId16"/>
    <p:sldId id="320" r:id="rId17"/>
    <p:sldId id="321" r:id="rId18"/>
    <p:sldId id="327" r:id="rId19"/>
    <p:sldId id="329" r:id="rId20"/>
    <p:sldId id="330"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87" autoAdjust="0"/>
  </p:normalViewPr>
  <p:slideViewPr>
    <p:cSldViewPr snapToGrid="0">
      <p:cViewPr varScale="1">
        <p:scale>
          <a:sx n="61" d="100"/>
          <a:sy n="61" d="100"/>
        </p:scale>
        <p:origin x="20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C5985-4359-486B-ADF0-EE79934444B1}" type="datetimeFigureOut">
              <a:rPr lang="zh-CN" altLang="en-US" smtClean="0"/>
              <a:t>2021/8/7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BD28A-A7A2-4F37-925E-3C53F05C0E54}" type="slidenum">
              <a:rPr lang="zh-CN" altLang="en-US" smtClean="0"/>
              <a:t>‹#›</a:t>
            </a:fld>
            <a:endParaRPr lang="zh-CN" altLang="en-US"/>
          </a:p>
        </p:txBody>
      </p:sp>
    </p:spTree>
    <p:extLst>
      <p:ext uri="{BB962C8B-B14F-4D97-AF65-F5344CB8AC3E}">
        <p14:creationId xmlns:p14="http://schemas.microsoft.com/office/powerpoint/2010/main" val="38136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a:t>
            </a:r>
            <a:r>
              <a:rPr lang="en-US" altLang="zh-CN" baseline="0" dirty="0"/>
              <a:t> everyone, today I am very glad to introduce our work in ICC. My name is Hao Jiang, comes from Department of Electronic Engineering, Tsinghua University. Today, the title of my speech is </a:t>
            </a:r>
            <a:r>
              <a:rPr lang="en-US" altLang="zh-CN" b="1" baseline="0" dirty="0"/>
              <a:t>End-to-End Learning of Communication System without Known Channel</a:t>
            </a:r>
            <a:r>
              <a:rPr lang="en-US" altLang="zh-CN" baseline="0" dirty="0"/>
              <a:t>. </a:t>
            </a:r>
            <a:r>
              <a:rPr lang="en-US" altLang="zh-CN" dirty="0"/>
              <a:t>Leveraging powerful deep learning techniques, the end-to-end (E2E) learning of communication system is able to outperform the classical communication system. Unfortunately, this communication system cannot be trained by deep learning without known channel. To deal with this problem, a generative adversarial network (GAN) based training scheme has been proposed to imitate the real channel. However, the gradient vanishing and overfitting problems of GAN will result in the serious performance degradation. To mitigate these two problems, this paper proposes a residual aided GAN (RA-GAN) based training scheme. Simulation results show that the trained residual generator has better generation performance than conventional generator, and the proposed RAGAN based training scheme can achieve the near-optimal performance.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a:t>
            </a:fld>
            <a:endParaRPr lang="zh-CN" altLang="en-US"/>
          </a:p>
        </p:txBody>
      </p:sp>
    </p:spTree>
    <p:extLst>
      <p:ext uri="{BB962C8B-B14F-4D97-AF65-F5344CB8AC3E}">
        <p14:creationId xmlns:p14="http://schemas.microsoft.com/office/powerpoint/2010/main" val="235657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Therefore, the researchers propose to use generative adversarial network to solve the problem that the transmitter cannot be trained. This method can simulate the behavior of any channel, and can replace the feedback of a large number of loss by the way of feedback surrogate gradient.</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Specifically, a network of generators and discriminators are added, in which the discriminator network distinguishes the real received signal and the fake received signal generated by the generator, and the generator network generates fake received channel and expects to trick the discriminator into making the wrong behavior. Both of them take this as the goal to train their network parameters.</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Therefore, the trained generator can achieve reliable feedback of the gradient (animation), as shown in the lower right equation, is the chain rule expansion of the gradient of the transmitter parameters through the generator.</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However, there is always the problem of training instability in generative adversarial network. In the training process of introducing end-to-end system, on the one hand, the multi-layer generator will cause the phenomenon of gradient vanishing, and the optimization of many weights of multiple modules will also produce the problem of overfitting.</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10</a:t>
            </a:fld>
            <a:endParaRPr lang="zh-CN" altLang="en-US"/>
          </a:p>
        </p:txBody>
      </p:sp>
    </p:spTree>
    <p:extLst>
      <p:ext uri="{BB962C8B-B14F-4D97-AF65-F5344CB8AC3E}">
        <p14:creationId xmlns:p14="http://schemas.microsoft.com/office/powerpoint/2010/main" val="126548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introduce our work in how solve the gradient vanishing and overfitting problem.</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11</a:t>
            </a:fld>
            <a:endParaRPr lang="zh-CN" altLang="en-US"/>
          </a:p>
        </p:txBody>
      </p:sp>
    </p:spTree>
    <p:extLst>
      <p:ext uri="{BB962C8B-B14F-4D97-AF65-F5344CB8AC3E}">
        <p14:creationId xmlns:p14="http://schemas.microsoft.com/office/powerpoint/2010/main" val="37314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order to deal with the above challenges, a generative adversarial network based on residual aided is proposed. First of all, in order to solve the overfitting problem, we add a regular term to the loss function to effectively limit the network representation capacity, where R,T,G and D represent receiver, transmitter, generator and discriminator respectively. In addition, we introduce the residual learning, the input and output of the generator are connected by the skip connection, as shown in the left lower figure, makes the goal the generator is to learn the difference between the receiving signal and transmitting, which makes the gradient magnitude of feedback to the transmitters have greatly enhanced, as shown in the lower right type, compared with using traditional generator gradient formula of the chain rule,  the residual generator have one more item, this is due to a new connection of transmitter gradient.</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12</a:t>
            </a:fld>
            <a:endParaRPr lang="zh-CN" altLang="en-US"/>
          </a:p>
        </p:txBody>
      </p:sp>
    </p:spTree>
    <p:extLst>
      <p:ext uri="{BB962C8B-B14F-4D97-AF65-F5344CB8AC3E}">
        <p14:creationId xmlns:p14="http://schemas.microsoft.com/office/powerpoint/2010/main" val="251234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Here is the specific process of the method; Roughly divided into three step, initialization weights, generating fake and real signal, iteratively training the network weights.</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It needs to be emphasized that the transmitter, receiver, generator and discriminator adopt iterative training, that is, when the parameters of one module are updated, the parameters of the other modules remain unchanged until convergence, and then the actual information transmission can be carried out by returning the parameters of the transmitter and receiver.</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13</a:t>
            </a:fld>
            <a:endParaRPr lang="zh-CN" altLang="en-US"/>
          </a:p>
        </p:txBody>
      </p:sp>
    </p:spTree>
    <p:extLst>
      <p:ext uri="{BB962C8B-B14F-4D97-AF65-F5344CB8AC3E}">
        <p14:creationId xmlns:p14="http://schemas.microsoft.com/office/powerpoint/2010/main" val="174543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will introduce our simulation results.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14</a:t>
            </a:fld>
            <a:endParaRPr lang="zh-CN" altLang="en-US"/>
          </a:p>
        </p:txBody>
      </p:sp>
    </p:spTree>
    <p:extLst>
      <p:ext uri="{BB962C8B-B14F-4D97-AF65-F5344CB8AC3E}">
        <p14:creationId xmlns:p14="http://schemas.microsoft.com/office/powerpoint/2010/main" val="394721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Now let's look at the simulation results; We consider AWGN channel, modulation bit number k=4, channel number n=7 scenario; We compare the generation performance of the traditional generator and the proposed residual generator. Since the goal of introducing the generating network is to use the generator to generate fake signal as similar to the real received signal as possible, if this goal is true, then the loss value of the fake signal shall be consistent and close to the loss calculated by the received signal through the real channel.</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As shown in the figure below, the red line and blue line represent the curve of the two loss using the mentioned RA-</a:t>
            </a:r>
            <a:r>
              <a:rPr lang="en-US" altLang="zh-CN" sz="1200" b="0" i="0" kern="1200" dirty="0" err="1">
                <a:solidFill>
                  <a:schemeClr val="tx1"/>
                </a:solidFill>
                <a:effectLst/>
                <a:latin typeface="+mn-lt"/>
                <a:ea typeface="+mn-ea"/>
                <a:cs typeface="+mn-cs"/>
              </a:rPr>
              <a:t>GaN</a:t>
            </a:r>
            <a:r>
              <a:rPr lang="en-US" altLang="zh-CN" sz="1200" b="0" i="0" kern="1200" dirty="0">
                <a:solidFill>
                  <a:schemeClr val="tx1"/>
                </a:solidFill>
                <a:effectLst/>
                <a:latin typeface="+mn-lt"/>
                <a:ea typeface="+mn-ea"/>
                <a:cs typeface="+mn-cs"/>
              </a:rPr>
              <a:t> with the number of iterations, while the green line and pink line represent the curve of loss based on the traditional generator with the number of iterations. It can be seen from the figure that the trend of the two losses based on the mentioned RA-GAN is closer, while the traditional generator does not show such a trend, which is caused by the gradient vanishing and overfitting.</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15</a:t>
            </a:fld>
            <a:endParaRPr lang="zh-CN" altLang="en-US"/>
          </a:p>
        </p:txBody>
      </p:sp>
    </p:spTree>
    <p:extLst>
      <p:ext uri="{BB962C8B-B14F-4D97-AF65-F5344CB8AC3E}">
        <p14:creationId xmlns:p14="http://schemas.microsoft.com/office/powerpoint/2010/main" val="419971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Further, we show performance comparisons between different training methods of BLERS in the AWGN channel and Rayleigh channel.</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Among them, the red line is the RA-GAN method proposed by us, the blue line is the traditional </a:t>
            </a:r>
            <a:r>
              <a:rPr lang="en-US" altLang="zh-CN" sz="1200" b="0" i="0" kern="1200" dirty="0" err="1">
                <a:solidFill>
                  <a:schemeClr val="tx1"/>
                </a:solidFill>
                <a:effectLst/>
                <a:latin typeface="+mn-lt"/>
                <a:ea typeface="+mn-ea"/>
                <a:cs typeface="+mn-cs"/>
              </a:rPr>
              <a:t>GaN</a:t>
            </a:r>
            <a:r>
              <a:rPr lang="en-US" altLang="zh-CN" sz="1200" b="0" i="0" kern="1200" dirty="0">
                <a:solidFill>
                  <a:schemeClr val="tx1"/>
                </a:solidFill>
                <a:effectLst/>
                <a:latin typeface="+mn-lt"/>
                <a:ea typeface="+mn-ea"/>
                <a:cs typeface="+mn-cs"/>
              </a:rPr>
              <a:t> method, the green line is the training method based on reinforcement learning, and the black dotted line is the training results that assume the channel is perfectly known. It can be seen that the training method based on the proposed RA-</a:t>
            </a:r>
            <a:r>
              <a:rPr lang="en-US" altLang="zh-CN" sz="1200" b="0" i="0" kern="1200" dirty="0" err="1">
                <a:solidFill>
                  <a:schemeClr val="tx1"/>
                </a:solidFill>
                <a:effectLst/>
                <a:latin typeface="+mn-lt"/>
                <a:ea typeface="+mn-ea"/>
                <a:cs typeface="+mn-cs"/>
              </a:rPr>
              <a:t>GaN</a:t>
            </a:r>
            <a:r>
              <a:rPr lang="en-US" altLang="zh-CN" sz="1200" b="0" i="0" kern="1200" dirty="0">
                <a:solidFill>
                  <a:schemeClr val="tx1"/>
                </a:solidFill>
                <a:effectLst/>
                <a:latin typeface="+mn-lt"/>
                <a:ea typeface="+mn-ea"/>
                <a:cs typeface="+mn-cs"/>
              </a:rPr>
              <a:t> can obtain the performance that is closest to the optimal result. However, the training method based on traditional </a:t>
            </a:r>
            <a:r>
              <a:rPr lang="en-US" altLang="zh-CN" sz="1200" b="0" i="0" kern="1200" dirty="0" err="1">
                <a:solidFill>
                  <a:schemeClr val="tx1"/>
                </a:solidFill>
                <a:effectLst/>
                <a:latin typeface="+mn-lt"/>
                <a:ea typeface="+mn-ea"/>
                <a:cs typeface="+mn-cs"/>
              </a:rPr>
              <a:t>GaN</a:t>
            </a:r>
            <a:r>
              <a:rPr lang="en-US" altLang="zh-CN" sz="1200" b="0" i="0" kern="1200" dirty="0">
                <a:solidFill>
                  <a:schemeClr val="tx1"/>
                </a:solidFill>
                <a:effectLst/>
                <a:latin typeface="+mn-lt"/>
                <a:ea typeface="+mn-ea"/>
                <a:cs typeface="+mn-cs"/>
              </a:rPr>
              <a:t> does not get good results, which is also due to the influence of gradient vanishing and overfitting.</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16</a:t>
            </a:fld>
            <a:endParaRPr lang="zh-CN" altLang="en-US"/>
          </a:p>
        </p:txBody>
      </p:sp>
    </p:spTree>
    <p:extLst>
      <p:ext uri="{BB962C8B-B14F-4D97-AF65-F5344CB8AC3E}">
        <p14:creationId xmlns:p14="http://schemas.microsoft.com/office/powerpoint/2010/main" val="302829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 we</a:t>
            </a:r>
            <a:r>
              <a:rPr lang="en-US" altLang="zh-CN" baseline="0" dirty="0"/>
              <a:t> will give the conclusion</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17</a:t>
            </a:fld>
            <a:endParaRPr lang="zh-CN" altLang="en-US"/>
          </a:p>
        </p:txBody>
      </p:sp>
    </p:spTree>
    <p:extLst>
      <p:ext uri="{BB962C8B-B14F-4D97-AF65-F5344CB8AC3E}">
        <p14:creationId xmlns:p14="http://schemas.microsoft.com/office/powerpoint/2010/main" val="199909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introduce the E2E learning of communication system and the challenge of this system. One of them is that the transmitter can not be trained without known channel. To</a:t>
            </a:r>
            <a:r>
              <a:rPr lang="zh-CN" altLang="en-US" dirty="0"/>
              <a:t> </a:t>
            </a:r>
            <a:r>
              <a:rPr lang="en-US" altLang="zh-CN" dirty="0"/>
              <a:t>solve</a:t>
            </a:r>
            <a:r>
              <a:rPr lang="zh-CN" altLang="en-US" dirty="0"/>
              <a:t> </a:t>
            </a:r>
            <a:r>
              <a:rPr lang="en-US" altLang="zh-CN" dirty="0"/>
              <a:t>this problem, we propose the RA-GAN based training scheme to improve the GAN based training scheme. </a:t>
            </a:r>
            <a:r>
              <a:rPr lang="en-US" altLang="zh-CN" sz="1200" b="0" i="0" u="none" strike="noStrike" kern="1200" baseline="0" dirty="0">
                <a:solidFill>
                  <a:schemeClr val="tx1"/>
                </a:solidFill>
                <a:latin typeface="+mn-lt"/>
                <a:ea typeface="+mn-ea"/>
                <a:cs typeface="+mn-cs"/>
              </a:rPr>
              <a:t>Specifically, we improved the surrogate gradient method with residual learning so as to transform the conventional GAN into RA-GAN. Based on the proposed RA-GAN based training scheme, more powerful and robust gradients can be achieved to solve the gradient vanishing problem. Furthermore, </a:t>
            </a:r>
            <a:r>
              <a:rPr lang="en-US" altLang="zh-CN" sz="1200" b="0" i="0" u="none" strike="noStrike" kern="1200" baseline="0" dirty="0" err="1">
                <a:solidFill>
                  <a:schemeClr val="tx1"/>
                </a:solidFill>
                <a:latin typeface="+mn-lt"/>
                <a:ea typeface="+mn-ea"/>
                <a:cs typeface="+mn-cs"/>
              </a:rPr>
              <a:t>regularizer</a:t>
            </a:r>
            <a:r>
              <a:rPr lang="en-US" altLang="zh-CN" sz="1200" b="0" i="0" u="none" strike="noStrike" kern="1200" baseline="0" dirty="0">
                <a:solidFill>
                  <a:schemeClr val="tx1"/>
                </a:solidFill>
                <a:latin typeface="+mn-lt"/>
                <a:ea typeface="+mn-ea"/>
                <a:cs typeface="+mn-cs"/>
              </a:rPr>
              <a:t> was utilized in the RA-GAN to limit the representation ability, which is able to solve the overfitting problem. Simulation results verified the near-optimal BLER performance of the proposed RA-GAN based training scheme, which outperforms other deep learning methods.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18</a:t>
            </a:fld>
            <a:endParaRPr lang="zh-CN" altLang="en-US"/>
          </a:p>
        </p:txBody>
      </p:sp>
    </p:spTree>
    <p:extLst>
      <p:ext uri="{BB962C8B-B14F-4D97-AF65-F5344CB8AC3E}">
        <p14:creationId xmlns:p14="http://schemas.microsoft.com/office/powerpoint/2010/main" val="26048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the references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19</a:t>
            </a:fld>
            <a:endParaRPr lang="zh-CN" altLang="en-US"/>
          </a:p>
        </p:txBody>
      </p:sp>
    </p:spTree>
    <p:extLst>
      <p:ext uri="{BB962C8B-B14F-4D97-AF65-F5344CB8AC3E}">
        <p14:creationId xmlns:p14="http://schemas.microsoft.com/office/powerpoint/2010/main" val="411018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a:t>
            </a:r>
            <a:r>
              <a:rPr lang="en-US" altLang="zh-CN" baseline="0" dirty="0"/>
              <a:t> speech includes five parts: background, existing methods, RA-GAN based training scheme, simulation results, and conclusions. At first, let me introduce the background. </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a:t>
            </a:fld>
            <a:endParaRPr lang="zh-CN" altLang="en-US"/>
          </a:p>
        </p:txBody>
      </p:sp>
    </p:spTree>
    <p:extLst>
      <p:ext uri="{BB962C8B-B14F-4D97-AF65-F5344CB8AC3E}">
        <p14:creationId xmlns:p14="http://schemas.microsoft.com/office/powerpoint/2010/main" val="125915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the references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20</a:t>
            </a:fld>
            <a:endParaRPr lang="zh-CN" altLang="en-US"/>
          </a:p>
        </p:txBody>
      </p:sp>
    </p:spTree>
    <p:extLst>
      <p:ext uri="{BB962C8B-B14F-4D97-AF65-F5344CB8AC3E}">
        <p14:creationId xmlns:p14="http://schemas.microsoft.com/office/powerpoint/2010/main" val="47186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21</a:t>
            </a:fld>
            <a:endParaRPr lang="zh-CN" altLang="en-US"/>
          </a:p>
        </p:txBody>
      </p:sp>
    </p:spTree>
    <p:extLst>
      <p:ext uri="{BB962C8B-B14F-4D97-AF65-F5344CB8AC3E}">
        <p14:creationId xmlns:p14="http://schemas.microsoft.com/office/powerpoint/2010/main" val="61598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In the history of wireless communications developed from 1G to 5G, the fundamental wireless system design paradigm remains unchanged, i.e., the whole complicated wireless system an be divided into multiple simpler individual modules, such as source encoder, channel encoder, modulator, demodulator, channel decoder, source decoder, </a:t>
            </a:r>
            <a:r>
              <a:rPr lang="en-US" altLang="zh-CN" sz="1200" b="0" i="0" u="none" strike="noStrike" kern="1200" baseline="0" dirty="0" err="1">
                <a:solidFill>
                  <a:schemeClr val="tx1"/>
                </a:solidFill>
                <a:latin typeface="+mn-lt"/>
                <a:ea typeface="+mn-ea"/>
                <a:cs typeface="+mn-cs"/>
              </a:rPr>
              <a:t>etc</a:t>
            </a:r>
            <a:r>
              <a:rPr lang="en-US" altLang="zh-CN" sz="1200" b="0" i="0" u="none" strike="noStrike" kern="1200" baseline="0" dirty="0">
                <a:solidFill>
                  <a:schemeClr val="tx1"/>
                </a:solidFill>
                <a:latin typeface="+mn-lt"/>
                <a:ea typeface="+mn-ea"/>
                <a:cs typeface="+mn-cs"/>
              </a:rPr>
              <a:t> [1]. However, the optimization of each module doesn’t mean the global optimization of the whole system [2], e.g., the separate design of modulation and coding is known to be sub-optimal [3].  Thus, such a classical design paradigm becomes the bottleneck that limits the globally optimal performance of the wireless communication system.</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3</a:t>
            </a:fld>
            <a:endParaRPr lang="zh-CN" altLang="en-US"/>
          </a:p>
        </p:txBody>
      </p:sp>
    </p:spTree>
    <p:extLst>
      <p:ext uri="{BB962C8B-B14F-4D97-AF65-F5344CB8AC3E}">
        <p14:creationId xmlns:p14="http://schemas.microsoft.com/office/powerpoint/2010/main" val="363605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To break through this bottleneck, the paradigm of end-to-end (E2E) learning of communication system has been recently proposed to jointly optimize the whole system by leveraging deep learning techniques [2], [4]. It is well known that deep learning is usually realized by using multi-layer neural network (NN), in which the adjacent layers are connected by trainable weights. For the E2E learning of communication system, the transmitter and receiver are constructed by multilayer NNs, both of which are trained by the standard back propagation (BP) algorithm to update the weights.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Thus, the E2E learning of communication system could reach or even outperform the conventional.</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4</a:t>
            </a:fld>
            <a:endParaRPr lang="zh-CN" altLang="en-US"/>
          </a:p>
        </p:txBody>
      </p:sp>
    </p:spTree>
    <p:extLst>
      <p:ext uri="{BB962C8B-B14F-4D97-AF65-F5344CB8AC3E}">
        <p14:creationId xmlns:p14="http://schemas.microsoft.com/office/powerpoint/2010/main" val="390518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architecture of E2E learning of communication systems is shown in Fig. 1, which is composed of three parts: transmitter, channel, and receiver. Both transmitter T and receiver R are implemented by multi-layer NNs, with the trainable weights denoted by T and R, respectively. </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5</a:t>
            </a:fld>
            <a:endParaRPr lang="zh-CN" altLang="en-US"/>
          </a:p>
        </p:txBody>
      </p:sp>
    </p:spTree>
    <p:extLst>
      <p:ext uri="{BB962C8B-B14F-4D97-AF65-F5344CB8AC3E}">
        <p14:creationId xmlns:p14="http://schemas.microsoft.com/office/powerpoint/2010/main" val="241329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Next, let me introduce the training process of the end-to-end communication system; We consider a slow fading channel with </a:t>
            </a:r>
            <a:r>
              <a:rPr lang="en-US" altLang="zh-CN" sz="1200" b="1" i="0" u="none" strike="noStrike" kern="1200" dirty="0">
                <a:solidFill>
                  <a:schemeClr val="tx1"/>
                </a:solidFill>
                <a:effectLst/>
                <a:latin typeface="+mn-lt"/>
                <a:ea typeface="+mn-ea"/>
                <a:cs typeface="+mn-cs"/>
              </a:rPr>
              <a:t>continuous</a:t>
            </a:r>
            <a:r>
              <a:rPr lang="en-US" altLang="zh-CN" sz="1200" b="0" i="0" kern="1200" dirty="0">
                <a:solidFill>
                  <a:schemeClr val="tx1"/>
                </a:solidFill>
                <a:effectLst/>
                <a:latin typeface="+mn-lt"/>
                <a:ea typeface="+mn-ea"/>
                <a:cs typeface="+mn-cs"/>
              </a:rPr>
              <a:t> N time slots, </a:t>
            </a:r>
            <a:r>
              <a:rPr lang="zh-CN" altLang="en-US" sz="1200" b="0" i="0" kern="1200" dirty="0">
                <a:solidFill>
                  <a:schemeClr val="tx1"/>
                </a:solidFill>
                <a:effectLst/>
                <a:latin typeface="+mn-lt"/>
                <a:ea typeface="+mn-ea"/>
                <a:cs typeface="+mn-cs"/>
              </a:rPr>
              <a:t>𝐲</a:t>
            </a:r>
            <a:r>
              <a:rPr lang="en-US" altLang="zh-CN" sz="1200" b="0" i="0" kern="1200" dirty="0">
                <a:solidFill>
                  <a:schemeClr val="tx1"/>
                </a:solidFill>
                <a:effectLst/>
                <a:latin typeface="+mn-lt"/>
                <a:ea typeface="+mn-ea"/>
                <a:cs typeface="+mn-cs"/>
              </a:rPr>
              <a:t>= hx + n.</a:t>
            </a:r>
          </a:p>
          <a:p>
            <a:r>
              <a:rPr lang="en-US" altLang="zh-CN" sz="1200" b="0" i="0" kern="1200" dirty="0">
                <a:solidFill>
                  <a:schemeClr val="tx1"/>
                </a:solidFill>
                <a:effectLst/>
                <a:latin typeface="+mn-lt"/>
                <a:ea typeface="+mn-ea"/>
                <a:cs typeface="+mn-cs"/>
              </a:rPr>
              <a:t>Frist, we calculate the cross-entropy loss function between the one-hot vector and probability vector, and then the gradients of the receiver and transmitter weights are calculated according to the chain rule. Finally, the weights are updated using gradient descent algorithm. The training process will stop until the loss function stops falling or the number of iterations reaches the maximum.</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6</a:t>
            </a:fld>
            <a:endParaRPr lang="zh-CN" altLang="en-US"/>
          </a:p>
        </p:txBody>
      </p:sp>
    </p:spTree>
    <p:extLst>
      <p:ext uri="{BB962C8B-B14F-4D97-AF65-F5344CB8AC3E}">
        <p14:creationId xmlns:p14="http://schemas.microsoft.com/office/powerpoint/2010/main" val="22847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with the guaranteeing of the performance, the E2E learning of communication system faces some challenging, one of these is that the transmitter cannot be trained by the BP algorithm without known channel. </a:t>
            </a:r>
          </a:p>
          <a:p>
            <a:r>
              <a:rPr lang="en-US" altLang="zh-CN" sz="1200" b="0" i="0" kern="1200" dirty="0">
                <a:solidFill>
                  <a:schemeClr val="tx1"/>
                </a:solidFill>
                <a:effectLst/>
                <a:latin typeface="+mn-lt"/>
                <a:ea typeface="+mn-ea"/>
                <a:cs typeface="+mn-cs"/>
              </a:rPr>
              <a:t>Specifically, according to the chain rule, the gradient of the receiver can be calculated according to the loss function calculated by the receiver. For the transmitter, however, if we expand the chain rule, the presence of an unknown channel h, leading to a transmitter can't get the gradient, that is to say, the gradient cannot be returned to the transmitter and update the parameters Led to the end-to-end cannot achieve transceiver joint optimization of this introduction of end-to-end system of the initial target</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7</a:t>
            </a:fld>
            <a:endParaRPr lang="zh-CN" altLang="en-US"/>
          </a:p>
        </p:txBody>
      </p:sp>
    </p:spTree>
    <p:extLst>
      <p:ext uri="{BB962C8B-B14F-4D97-AF65-F5344CB8AC3E}">
        <p14:creationId xmlns:p14="http://schemas.microsoft.com/office/powerpoint/2010/main" val="22000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Next, let's talk about how some of the existing work address this problem</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8</a:t>
            </a:fld>
            <a:endParaRPr lang="zh-CN" altLang="en-US"/>
          </a:p>
        </p:txBody>
      </p:sp>
    </p:spTree>
    <p:extLst>
      <p:ext uri="{BB962C8B-B14F-4D97-AF65-F5344CB8AC3E}">
        <p14:creationId xmlns:p14="http://schemas.microsoft.com/office/powerpoint/2010/main" val="334619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To overcome this limitation, researchers proposed to use reinforcement learning to solve the problem that the transmitters could not be trained. The basic idea is to regard the transmitter as the robot, the input information S as the state of the transmitter, the channel and receiver as the environment of the robot, and the symbol X output by the transmitter as the action of the robot. According to the feedback loss function value L as reward, the transmitter updates its parameters with the policy gradient.</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However, this method assumes that the channel should not be too complex and the receiver needs to feed back a large number of loss value.</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9</a:t>
            </a:fld>
            <a:endParaRPr lang="zh-CN" altLang="en-US"/>
          </a:p>
        </p:txBody>
      </p:sp>
    </p:spTree>
    <p:extLst>
      <p:ext uri="{BB962C8B-B14F-4D97-AF65-F5344CB8AC3E}">
        <p14:creationId xmlns:p14="http://schemas.microsoft.com/office/powerpoint/2010/main" val="393350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309440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65220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95438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17386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348930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69375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367289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312334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4546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51676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F86D010-D8D2-4C4E-B7B9-03FF71E8F162}" type="datetimeFigureOut">
              <a:rPr lang="zh-CN" altLang="en-US" smtClean="0"/>
              <a:t>2021/8/7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149592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6D010-D8D2-4C4E-B7B9-03FF71E8F162}" type="datetimeFigureOut">
              <a:rPr lang="zh-CN" altLang="en-US" smtClean="0"/>
              <a:t>2021/8/7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AC3E2-629F-4C2C-A750-04F01B8D7C46}" type="slidenum">
              <a:rPr lang="zh-CN" altLang="en-US" smtClean="0"/>
              <a:t>‹#›</a:t>
            </a:fld>
            <a:endParaRPr lang="zh-CN" altLang="en-US"/>
          </a:p>
        </p:txBody>
      </p:sp>
    </p:spTree>
    <p:extLst>
      <p:ext uri="{BB962C8B-B14F-4D97-AF65-F5344CB8AC3E}">
        <p14:creationId xmlns:p14="http://schemas.microsoft.com/office/powerpoint/2010/main" val="283739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tm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1.emf"/><Relationship Id="rId3" Type="http://schemas.openxmlformats.org/officeDocument/2006/relationships/slideLayout" Target="../slideLayouts/slideLayout1.xml"/><Relationship Id="rId12" Type="http://schemas.openxmlformats.org/officeDocument/2006/relationships/image" Target="../media/image14.png"/><Relationship Id="rId17" Type="http://schemas.openxmlformats.org/officeDocument/2006/relationships/oleObject" Target="../embeddings/oleObject4.bin"/><Relationship Id="rId2" Type="http://schemas.openxmlformats.org/officeDocument/2006/relationships/tags" Target="../tags/tag10.xml"/><Relationship Id="rId16" Type="http://schemas.openxmlformats.org/officeDocument/2006/relationships/image" Target="../media/image31.png"/><Relationship Id="rId1" Type="http://schemas.openxmlformats.org/officeDocument/2006/relationships/vmlDrawing" Target="../drawings/vmlDrawing2.vml"/><Relationship Id="rId11" Type="http://schemas.openxmlformats.org/officeDocument/2006/relationships/image" Target="../media/image28.png"/><Relationship Id="rId15" Type="http://schemas.openxmlformats.org/officeDocument/2006/relationships/image" Target="../media/image30.png"/><Relationship Id="rId4" Type="http://schemas.openxmlformats.org/officeDocument/2006/relationships/notesSlide" Target="../notesSlides/notesSlide10.xm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270.png"/><Relationship Id="rId3" Type="http://schemas.openxmlformats.org/officeDocument/2006/relationships/slideLayout" Target="../slideLayouts/slideLayout1.xml"/><Relationship Id="rId21" Type="http://schemas.openxmlformats.org/officeDocument/2006/relationships/oleObject" Target="../embeddings/oleObject7.bin"/><Relationship Id="rId12" Type="http://schemas.openxmlformats.org/officeDocument/2006/relationships/image" Target="../media/image250.png"/><Relationship Id="rId17" Type="http://schemas.openxmlformats.org/officeDocument/2006/relationships/image" Target="../media/image260.png"/><Relationship Id="rId2" Type="http://schemas.openxmlformats.org/officeDocument/2006/relationships/tags" Target="../tags/tag12.xml"/><Relationship Id="rId16" Type="http://schemas.openxmlformats.org/officeDocument/2006/relationships/image" Target="../media/image220.png"/><Relationship Id="rId20" Type="http://schemas.openxmlformats.org/officeDocument/2006/relationships/image" Target="../media/image23.wmf"/><Relationship Id="rId1" Type="http://schemas.openxmlformats.org/officeDocument/2006/relationships/vmlDrawing" Target="../drawings/vmlDrawing3.vml"/><Relationship Id="rId11" Type="http://schemas.openxmlformats.org/officeDocument/2006/relationships/image" Target="../media/image240.png"/><Relationship Id="rId15" Type="http://schemas.openxmlformats.org/officeDocument/2006/relationships/image" Target="../media/image130.png"/><Relationship Id="rId10" Type="http://schemas.openxmlformats.org/officeDocument/2006/relationships/image" Target="../media/image271.png"/><Relationship Id="rId19" Type="http://schemas.openxmlformats.org/officeDocument/2006/relationships/oleObject" Target="../embeddings/oleObject6.bin"/><Relationship Id="rId4" Type="http://schemas.openxmlformats.org/officeDocument/2006/relationships/notesSlide" Target="../notesSlides/notesSlide12.xml"/><Relationship Id="rId9" Type="http://schemas.openxmlformats.org/officeDocument/2006/relationships/image" Target="../media/image230.png"/><Relationship Id="rId14" Type="http://schemas.openxmlformats.org/officeDocument/2006/relationships/image" Target="../media/image22.wmf"/><Relationship Id="rId22"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25.tmp"/><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6.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tmp"/><Relationship Id="rId4" Type="http://schemas.openxmlformats.org/officeDocument/2006/relationships/image" Target="../media/image3.tm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10" Type="http://schemas.openxmlformats.org/officeDocument/2006/relationships/image" Target="../media/image7.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2.bin"/><Relationship Id="rId3" Type="http://schemas.openxmlformats.org/officeDocument/2006/relationships/slideLayout" Target="../slideLayouts/slideLayout1.xml"/><Relationship Id="rId12" Type="http://schemas.openxmlformats.org/officeDocument/2006/relationships/image" Target="../media/image8.wmf"/><Relationship Id="rId2" Type="http://schemas.openxmlformats.org/officeDocument/2006/relationships/tags" Target="../tags/tag6.xml"/><Relationship Id="rId16" Type="http://schemas.openxmlformats.org/officeDocument/2006/relationships/image" Target="../media/image10.wmf"/><Relationship Id="rId1" Type="http://schemas.openxmlformats.org/officeDocument/2006/relationships/vmlDrawing" Target="../drawings/vmlDrawing1.vml"/><Relationship Id="rId11" Type="http://schemas.openxmlformats.org/officeDocument/2006/relationships/oleObject" Target="../embeddings/oleObject1.bin"/><Relationship Id="rId15" Type="http://schemas.openxmlformats.org/officeDocument/2006/relationships/oleObject" Target="../embeddings/oleObject3.bin"/><Relationship Id="rId10"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1.png"/><Relationship Id="rId1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notesSlide" Target="../notesSlides/notesSlide7.xml"/><Relationship Id="rId12"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7.xml"/><Relationship Id="rId11" Type="http://schemas.openxmlformats.org/officeDocument/2006/relationships/image" Target="../media/image16.png"/><Relationship Id="rId15" Type="http://schemas.openxmlformats.org/officeDocument/2006/relationships/image" Target="../media/image20.jpeg"/><Relationship Id="rId10" Type="http://schemas.openxmlformats.org/officeDocument/2006/relationships/image" Target="../media/image15.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12"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5.png"/><Relationship Id="rId10" Type="http://schemas.openxmlformats.org/officeDocument/2006/relationships/image" Target="../media/image24.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747" y="2014704"/>
            <a:ext cx="8852649" cy="1262488"/>
          </a:xfrm>
        </p:spPr>
        <p:txBody>
          <a:bodyPr>
            <a:normAutofit fontScale="90000"/>
          </a:bodyPr>
          <a:lstStyle/>
          <a:p>
            <a:r>
              <a:rPr lang="en-US" altLang="zh-CN" sz="4000" b="1" dirty="0">
                <a:solidFill>
                  <a:srgbClr val="4E5D72"/>
                </a:solidFill>
                <a:latin typeface="Times New Roman" panose="02020603050405020304" pitchFamily="18" charset="0"/>
                <a:cs typeface="Times New Roman" panose="02020603050405020304" pitchFamily="18" charset="0"/>
              </a:rPr>
              <a:t>End-to-End Learning of Communication System without Known Channel</a:t>
            </a:r>
            <a:endParaRPr lang="zh-CN" altLang="en-US" sz="4000" b="1" dirty="0">
              <a:solidFill>
                <a:srgbClr val="4E5D72"/>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3000" y="4103765"/>
            <a:ext cx="6858000" cy="1655762"/>
          </a:xfrm>
        </p:spPr>
        <p:txBody>
          <a:bodyPr>
            <a:normAutofit lnSpcReduction="10000"/>
          </a:bodyPr>
          <a:lstStyle/>
          <a:p>
            <a:r>
              <a:rPr lang="en-US" altLang="zh-CN" dirty="0">
                <a:solidFill>
                  <a:schemeClr val="tx2"/>
                </a:solidFill>
                <a:latin typeface="Times New Roman" panose="02020603050405020304" pitchFamily="18" charset="0"/>
                <a:cs typeface="Times New Roman" panose="02020603050405020304" pitchFamily="18" charset="0"/>
              </a:rPr>
              <a:t>Hao Jiang, </a:t>
            </a:r>
            <a:r>
              <a:rPr lang="en-US" altLang="zh-CN" dirty="0" err="1">
                <a:solidFill>
                  <a:schemeClr val="tx2"/>
                </a:solidFill>
                <a:latin typeface="Times New Roman" panose="02020603050405020304" pitchFamily="18" charset="0"/>
                <a:cs typeface="Times New Roman" panose="02020603050405020304" pitchFamily="18" charset="0"/>
              </a:rPr>
              <a:t>Linglong</a:t>
            </a:r>
            <a:r>
              <a:rPr lang="en-US" altLang="zh-CN" dirty="0">
                <a:solidFill>
                  <a:schemeClr val="tx2"/>
                </a:solidFill>
                <a:latin typeface="Times New Roman" panose="02020603050405020304" pitchFamily="18" charset="0"/>
                <a:cs typeface="Times New Roman" panose="02020603050405020304" pitchFamily="18" charset="0"/>
              </a:rPr>
              <a:t> Dai</a:t>
            </a:r>
          </a:p>
          <a:p>
            <a:r>
              <a:rPr lang="en-US" altLang="zh-CN" dirty="0">
                <a:solidFill>
                  <a:schemeClr val="tx2"/>
                </a:solidFill>
                <a:latin typeface="Times New Roman" panose="02020603050405020304" pitchFamily="18" charset="0"/>
                <a:cs typeface="Times New Roman" panose="02020603050405020304" pitchFamily="18" charset="0"/>
              </a:rPr>
              <a:t>Department of Electronic Engineering</a:t>
            </a:r>
          </a:p>
          <a:p>
            <a:r>
              <a:rPr lang="en-US" altLang="zh-CN" dirty="0">
                <a:solidFill>
                  <a:schemeClr val="tx2"/>
                </a:solidFill>
                <a:latin typeface="Times New Roman" panose="02020603050405020304" pitchFamily="18" charset="0"/>
                <a:cs typeface="Times New Roman" panose="02020603050405020304" pitchFamily="18" charset="0"/>
              </a:rPr>
              <a:t>Tsinghua University</a:t>
            </a:r>
          </a:p>
          <a:p>
            <a:r>
              <a:rPr lang="en-US" altLang="zh-CN" dirty="0">
                <a:solidFill>
                  <a:schemeClr val="tx2"/>
                </a:solidFill>
                <a:latin typeface="Times New Roman" panose="02020603050405020304" pitchFamily="18" charset="0"/>
                <a:cs typeface="Times New Roman" panose="02020603050405020304" pitchFamily="18" charset="0"/>
              </a:rPr>
              <a:t>June, 2021</a:t>
            </a:r>
            <a:endParaRPr lang="zh-CN" altLang="en-US" dirty="0">
              <a:solidFill>
                <a:schemeClr val="tx2"/>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a:srcRect l="9675" t="47988" r="9161" b="14684"/>
          <a:stretch/>
        </p:blipFill>
        <p:spPr>
          <a:xfrm>
            <a:off x="2298662" y="444034"/>
            <a:ext cx="1915529" cy="660736"/>
          </a:xfrm>
          <a:prstGeom prst="rect">
            <a:avLst/>
          </a:prstGeom>
        </p:spPr>
      </p:pic>
      <p:pic>
        <p:nvPicPr>
          <p:cNvPr id="8" name="图片 7">
            <a:extLst>
              <a:ext uri="{FF2B5EF4-FFF2-40B4-BE49-F238E27FC236}">
                <a16:creationId xmlns:a16="http://schemas.microsoft.com/office/drawing/2014/main" id="{0AED83A5-97FB-41F2-A559-EE603C2BA96E}"/>
              </a:ext>
            </a:extLst>
          </p:cNvPr>
          <p:cNvPicPr>
            <a:picLocks noChangeAspect="1"/>
          </p:cNvPicPr>
          <p:nvPr/>
        </p:nvPicPr>
        <p:blipFill rotWithShape="1">
          <a:blip r:embed="rId5">
            <a:extLst>
              <a:ext uri="{28A0092B-C50C-407E-A947-70E740481C1C}">
                <a14:useLocalDpi xmlns:a14="http://schemas.microsoft.com/office/drawing/2010/main" val="0"/>
              </a:ext>
            </a:extLst>
          </a:blip>
          <a:srcRect t="11972"/>
          <a:stretch/>
        </p:blipFill>
        <p:spPr>
          <a:xfrm>
            <a:off x="0" y="396583"/>
            <a:ext cx="2080440" cy="764745"/>
          </a:xfrm>
          <a:prstGeom prst="rect">
            <a:avLst/>
          </a:prstGeom>
        </p:spPr>
      </p:pic>
    </p:spTree>
    <p:custDataLst>
      <p:tags r:id="rId1"/>
    </p:custDataLst>
    <p:extLst>
      <p:ext uri="{BB962C8B-B14F-4D97-AF65-F5344CB8AC3E}">
        <p14:creationId xmlns:p14="http://schemas.microsoft.com/office/powerpoint/2010/main" val="3179525848"/>
      </p:ext>
    </p:extLst>
  </p:cSld>
  <p:clrMapOvr>
    <a:masterClrMapping/>
  </p:clrMapOvr>
  <p:extLst mod="1">
    <p:ext uri="{E180D4A7-C9FB-4DFB-919C-405C955672EB}">
      <p14:showEvtLst xmlns:p14="http://schemas.microsoft.com/office/powerpoint/2010/main">
        <p14:playEvt time="1329" objId="20"/>
        <p14:playEvt time="32025" objId="14"/>
        <p14:stopEvt time="32170" objId="20"/>
        <p14:playEvt time="49755" objId="17"/>
        <p14:stopEvt time="49882" objId="14"/>
        <p14:stopEvt time="83292" objId="1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9129422"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E2E communication system with unknown channel</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243765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Relevant research</a:t>
            </a:r>
          </a:p>
          <a:p>
            <a:pPr marL="742950" lvl="1" indent="-285750">
              <a:lnSpc>
                <a:spcPct val="150000"/>
              </a:lnSpc>
              <a:buFont typeface="Wingdings" panose="05000000000000000000" pitchFamily="2" charset="2"/>
              <a:buChar char="n"/>
            </a:pPr>
            <a:r>
              <a:rPr lang="en-US" altLang="zh-CN" sz="2000" b="1" dirty="0">
                <a:solidFill>
                  <a:srgbClr val="44546A"/>
                </a:solidFill>
                <a:latin typeface="Times New Roman" panose="02020603050405020304" pitchFamily="18" charset="0"/>
                <a:cs typeface="Times New Roman" panose="02020603050405020304" pitchFamily="18" charset="0"/>
              </a:rPr>
              <a:t>Existing solutions</a:t>
            </a:r>
            <a:r>
              <a:rPr lang="zh-CN" altLang="en-US" sz="2000" b="1" dirty="0">
                <a:solidFill>
                  <a:srgbClr val="44546A"/>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Generative Adversarial Network </a:t>
            </a:r>
            <a:r>
              <a:rPr lang="en-US" altLang="zh-CN" sz="2000" dirty="0">
                <a:solidFill>
                  <a:srgbClr val="44546A"/>
                </a:solidFill>
                <a:latin typeface="Times New Roman" panose="02020603050405020304" pitchFamily="18" charset="0"/>
                <a:cs typeface="Times New Roman" panose="02020603050405020304" pitchFamily="18" charset="0"/>
              </a:rPr>
              <a:t>(GAN), Simulate channel behavior</a:t>
            </a:r>
          </a:p>
          <a:p>
            <a:pPr marL="742950" lvl="1" indent="-285750">
              <a:lnSpc>
                <a:spcPct val="150000"/>
              </a:lnSpc>
              <a:buFont typeface="Wingdings" panose="05000000000000000000" pitchFamily="2" charset="2"/>
              <a:buChar char="n"/>
            </a:pPr>
            <a:r>
              <a:rPr lang="en-US" altLang="zh-CN" sz="2000" b="1" dirty="0">
                <a:solidFill>
                  <a:srgbClr val="44546A"/>
                </a:solidFill>
                <a:latin typeface="Times New Roman" panose="02020603050405020304" pitchFamily="18" charset="0"/>
                <a:cs typeface="Times New Roman" panose="02020603050405020304" pitchFamily="18" charset="0"/>
              </a:rPr>
              <a:t>Disadvantages: </a:t>
            </a:r>
            <a:r>
              <a:rPr lang="en-US" altLang="zh-CN" sz="2000" dirty="0">
                <a:solidFill>
                  <a:srgbClr val="44546A"/>
                </a:solidFill>
                <a:latin typeface="Times New Roman" panose="02020603050405020304" pitchFamily="18" charset="0"/>
                <a:cs typeface="Times New Roman" panose="02020603050405020304" pitchFamily="18" charset="0"/>
              </a:rPr>
              <a:t>The training process is unstable: </a:t>
            </a:r>
            <a:r>
              <a:rPr lang="en-US" altLang="zh-CN" sz="2000" dirty="0">
                <a:solidFill>
                  <a:srgbClr val="C00000"/>
                </a:solidFill>
                <a:latin typeface="Times New Roman" panose="02020603050405020304" pitchFamily="18" charset="0"/>
                <a:cs typeface="Times New Roman" panose="02020603050405020304" pitchFamily="18" charset="0"/>
              </a:rPr>
              <a:t>gradient vanishing </a:t>
            </a:r>
            <a:r>
              <a:rPr lang="en-US" altLang="zh-CN" sz="2000" dirty="0">
                <a:solidFill>
                  <a:srgbClr val="44546A"/>
                </a:solidFill>
                <a:latin typeface="Times New Roman" panose="02020603050405020304" pitchFamily="18" charset="0"/>
                <a:cs typeface="Times New Roman" panose="02020603050405020304" pitchFamily="18" charset="0"/>
              </a:rPr>
              <a:t>and </a:t>
            </a:r>
            <a:r>
              <a:rPr lang="en-US" altLang="zh-CN" sz="2000" dirty="0">
                <a:solidFill>
                  <a:srgbClr val="C00000"/>
                </a:solidFill>
                <a:latin typeface="Times New Roman" panose="02020603050405020304" pitchFamily="18" charset="0"/>
                <a:cs typeface="Times New Roman" panose="02020603050405020304" pitchFamily="18" charset="0"/>
              </a:rPr>
              <a:t>overfitting</a:t>
            </a:r>
            <a:r>
              <a:rPr lang="en-US" altLang="zh-CN" sz="2000" dirty="0">
                <a:solidFill>
                  <a:srgbClr val="44546A"/>
                </a:solidFill>
                <a:latin typeface="Times New Roman" panose="02020603050405020304" pitchFamily="18" charset="0"/>
                <a:cs typeface="Times New Roman" panose="02020603050405020304" pitchFamily="18" charset="0"/>
              </a:rPr>
              <a:t> are serious problems</a:t>
            </a:r>
            <a:endParaRPr lang="zh-CN" altLang="en-US" sz="2400" b="1" dirty="0">
              <a:solidFill>
                <a:schemeClr val="tx2"/>
              </a:solidFill>
              <a:latin typeface="Times New Roman" panose="02020603050405020304" pitchFamily="18" charset="0"/>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9E572A23-612E-4562-9534-35BC54779CDA}"/>
                  </a:ext>
                </a:extLst>
              </p:cNvPr>
              <p:cNvSpPr txBox="1"/>
              <p:nvPr/>
            </p:nvSpPr>
            <p:spPr>
              <a:xfrm>
                <a:off x="24659" y="3503226"/>
                <a:ext cx="7315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solidFill>
                            <a:srgbClr val="000000"/>
                          </a:solidFill>
                          <a:latin typeface="Cambria Math" panose="02040503050406030204" pitchFamily="18" charset="0"/>
                        </a:rPr>
                        <m:t>𝒔</m:t>
                      </m:r>
                    </m:oMath>
                  </m:oMathPara>
                </a14:m>
                <a:endParaRPr lang="zh-CN" altLang="en-US" sz="2800" b="1" i="1" dirty="0">
                  <a:solidFill>
                    <a:srgbClr val="000000"/>
                  </a:solidFill>
                </a:endParaRPr>
              </a:p>
            </p:txBody>
          </p:sp>
        </mc:Choice>
        <mc:Fallback xmlns="">
          <p:sp>
            <p:nvSpPr>
              <p:cNvPr id="32" name="文本框 31">
                <a:extLst>
                  <a:ext uri="{FF2B5EF4-FFF2-40B4-BE49-F238E27FC236}">
                    <a16:creationId xmlns:a16="http://schemas.microsoft.com/office/drawing/2014/main" id="{9E572A23-612E-4562-9534-35BC54779CDA}"/>
                  </a:ext>
                </a:extLst>
              </p:cNvPr>
              <p:cNvSpPr txBox="1">
                <a:spLocks noRot="1" noChangeAspect="1" noMove="1" noResize="1" noEditPoints="1" noAdjustHandles="1" noChangeArrowheads="1" noChangeShapeType="1" noTextEdit="1"/>
              </p:cNvSpPr>
              <p:nvPr/>
            </p:nvSpPr>
            <p:spPr>
              <a:xfrm>
                <a:off x="24659" y="3503226"/>
                <a:ext cx="731520" cy="523220"/>
              </a:xfrm>
              <a:prstGeom prst="rect">
                <a:avLst/>
              </a:prstGeom>
              <a:blipFill>
                <a:blip r:embed="rId11"/>
                <a:stretch>
                  <a:fillRect/>
                </a:stretch>
              </a:blipFill>
            </p:spPr>
            <p:txBody>
              <a:bodyPr/>
              <a:lstStyle/>
              <a:p>
                <a:r>
                  <a:rPr lang="zh-CN" altLang="en-US">
                    <a:noFill/>
                  </a:rPr>
                  <a:t> </a:t>
                </a:r>
              </a:p>
            </p:txBody>
          </p:sp>
        </mc:Fallback>
      </mc:AlternateContent>
      <p:cxnSp>
        <p:nvCxnSpPr>
          <p:cNvPr id="33" name="直接箭头连接符 32">
            <a:extLst>
              <a:ext uri="{FF2B5EF4-FFF2-40B4-BE49-F238E27FC236}">
                <a16:creationId xmlns:a16="http://schemas.microsoft.com/office/drawing/2014/main" id="{0930B014-D9BA-4854-B3B9-7D0D20AD2A89}"/>
              </a:ext>
            </a:extLst>
          </p:cNvPr>
          <p:cNvCxnSpPr>
            <a:cxnSpLocks/>
          </p:cNvCxnSpPr>
          <p:nvPr/>
        </p:nvCxnSpPr>
        <p:spPr bwMode="auto">
          <a:xfrm>
            <a:off x="630664" y="3865189"/>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1" name="矩形 40">
            <a:extLst>
              <a:ext uri="{FF2B5EF4-FFF2-40B4-BE49-F238E27FC236}">
                <a16:creationId xmlns:a16="http://schemas.microsoft.com/office/drawing/2014/main" id="{81418E16-F7FB-4135-8B11-479D1773A36A}"/>
              </a:ext>
            </a:extLst>
          </p:cNvPr>
          <p:cNvSpPr/>
          <p:nvPr/>
        </p:nvSpPr>
        <p:spPr bwMode="auto">
          <a:xfrm>
            <a:off x="1283557" y="3424324"/>
            <a:ext cx="1099564" cy="1098806"/>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000" b="0" i="0" u="none" strike="noStrike" cap="none" normalizeH="0" baseline="0" dirty="0">
              <a:ln>
                <a:noFill/>
              </a:ln>
              <a:solidFill>
                <a:srgbClr val="000000"/>
              </a:solidFill>
              <a:effectLst/>
              <a:latin typeface="黑体" panose="02010609060101010101" pitchFamily="49" charset="-122"/>
              <a:ea typeface="黑体" panose="02010609060101010101" pitchFamily="49" charset="-122"/>
            </a:endParaRPr>
          </a:p>
        </p:txBody>
      </p:sp>
      <p:pic>
        <p:nvPicPr>
          <p:cNvPr id="42" name="图片 41">
            <a:extLst>
              <a:ext uri="{FF2B5EF4-FFF2-40B4-BE49-F238E27FC236}">
                <a16:creationId xmlns:a16="http://schemas.microsoft.com/office/drawing/2014/main" id="{6141C518-088A-409A-A402-70D61A12AA13}"/>
              </a:ext>
            </a:extLst>
          </p:cNvPr>
          <p:cNvPicPr>
            <a:picLocks noChangeAspect="1"/>
          </p:cNvPicPr>
          <p:nvPr/>
        </p:nvPicPr>
        <p:blipFill rotWithShape="1">
          <a:blip r:embed="rId12">
            <a:clrChange>
              <a:clrFrom>
                <a:srgbClr val="FFFFFF"/>
              </a:clrFrom>
              <a:clrTo>
                <a:srgbClr val="FFFFFF">
                  <a:alpha val="0"/>
                </a:srgbClr>
              </a:clrTo>
            </a:clrChange>
          </a:blip>
          <a:srcRect l="55693" t="6678" r="5685" b="16377"/>
          <a:stretch/>
        </p:blipFill>
        <p:spPr>
          <a:xfrm rot="5400000">
            <a:off x="1468712" y="3775433"/>
            <a:ext cx="683242" cy="767768"/>
          </a:xfrm>
          <a:prstGeom prst="rect">
            <a:avLst/>
          </a:prstGeom>
        </p:spPr>
      </p:pic>
      <p:cxnSp>
        <p:nvCxnSpPr>
          <p:cNvPr id="43" name="直接箭头连接符 42">
            <a:extLst>
              <a:ext uri="{FF2B5EF4-FFF2-40B4-BE49-F238E27FC236}">
                <a16:creationId xmlns:a16="http://schemas.microsoft.com/office/drawing/2014/main" id="{DB212ABF-BCB1-43CF-8C3A-15EDAB3B8B54}"/>
              </a:ext>
            </a:extLst>
          </p:cNvPr>
          <p:cNvCxnSpPr>
            <a:cxnSpLocks/>
          </p:cNvCxnSpPr>
          <p:nvPr/>
        </p:nvCxnSpPr>
        <p:spPr bwMode="auto">
          <a:xfrm>
            <a:off x="2420474" y="3847562"/>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44" name="直接箭头连接符 43">
            <a:extLst>
              <a:ext uri="{FF2B5EF4-FFF2-40B4-BE49-F238E27FC236}">
                <a16:creationId xmlns:a16="http://schemas.microsoft.com/office/drawing/2014/main" id="{B343F5DF-AC7B-43D2-A34E-90D718F05558}"/>
              </a:ext>
            </a:extLst>
          </p:cNvPr>
          <p:cNvCxnSpPr>
            <a:cxnSpLocks/>
          </p:cNvCxnSpPr>
          <p:nvPr/>
        </p:nvCxnSpPr>
        <p:spPr bwMode="auto">
          <a:xfrm>
            <a:off x="4294450" y="3847562"/>
            <a:ext cx="1626141" cy="17627"/>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grpSp>
        <p:nvGrpSpPr>
          <p:cNvPr id="45" name="组合 44">
            <a:extLst>
              <a:ext uri="{FF2B5EF4-FFF2-40B4-BE49-F238E27FC236}">
                <a16:creationId xmlns:a16="http://schemas.microsoft.com/office/drawing/2014/main" id="{81C1E7D6-BA27-4F10-8563-D4D0A5314E13}"/>
              </a:ext>
            </a:extLst>
          </p:cNvPr>
          <p:cNvGrpSpPr/>
          <p:nvPr/>
        </p:nvGrpSpPr>
        <p:grpSpPr>
          <a:xfrm>
            <a:off x="6025546" y="3372600"/>
            <a:ext cx="1136415" cy="1119186"/>
            <a:chOff x="5573726" y="2963808"/>
            <a:chExt cx="1136415" cy="1119186"/>
          </a:xfrm>
        </p:grpSpPr>
        <p:sp>
          <p:nvSpPr>
            <p:cNvPr id="46" name="矩形 45">
              <a:extLst>
                <a:ext uri="{FF2B5EF4-FFF2-40B4-BE49-F238E27FC236}">
                  <a16:creationId xmlns:a16="http://schemas.microsoft.com/office/drawing/2014/main" id="{1620108C-973B-4C97-B0BD-4D1D18460F3F}"/>
                </a:ext>
              </a:extLst>
            </p:cNvPr>
            <p:cNvSpPr/>
            <p:nvPr/>
          </p:nvSpPr>
          <p:spPr bwMode="auto">
            <a:xfrm>
              <a:off x="5573726" y="2963808"/>
              <a:ext cx="1136415" cy="1119186"/>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Receiver</a:t>
              </a:r>
              <a:endParaRPr lang="zh-CN" altLang="en-US"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pic>
          <p:nvPicPr>
            <p:cNvPr id="47" name="图片 46">
              <a:extLst>
                <a:ext uri="{FF2B5EF4-FFF2-40B4-BE49-F238E27FC236}">
                  <a16:creationId xmlns:a16="http://schemas.microsoft.com/office/drawing/2014/main" id="{3624FB31-A17A-46BB-B586-FA4357721BEB}"/>
                </a:ext>
              </a:extLst>
            </p:cNvPr>
            <p:cNvPicPr>
              <a:picLocks noChangeAspect="1"/>
            </p:cNvPicPr>
            <p:nvPr/>
          </p:nvPicPr>
          <p:blipFill rotWithShape="1">
            <a:blip r:embed="rId12">
              <a:clrChange>
                <a:clrFrom>
                  <a:srgbClr val="FFFFFF"/>
                </a:clrFrom>
                <a:clrTo>
                  <a:srgbClr val="FFFFFF">
                    <a:alpha val="0"/>
                  </a:srgbClr>
                </a:clrTo>
              </a:clrChange>
            </a:blip>
            <a:srcRect l="55693" t="6678" r="5685" b="16377"/>
            <a:stretch/>
          </p:blipFill>
          <p:spPr>
            <a:xfrm rot="5400000">
              <a:off x="5800371" y="3354787"/>
              <a:ext cx="663146" cy="745186"/>
            </a:xfrm>
            <a:prstGeom prst="rect">
              <a:avLst/>
            </a:prstGeom>
          </p:spPr>
        </p:pic>
      </p:grpSp>
      <p:cxnSp>
        <p:nvCxnSpPr>
          <p:cNvPr id="48" name="直接箭头连接符 47">
            <a:extLst>
              <a:ext uri="{FF2B5EF4-FFF2-40B4-BE49-F238E27FC236}">
                <a16:creationId xmlns:a16="http://schemas.microsoft.com/office/drawing/2014/main" id="{D695012D-AF97-4F8F-BEA7-7F013EECB551}"/>
              </a:ext>
            </a:extLst>
          </p:cNvPr>
          <p:cNvCxnSpPr>
            <a:cxnSpLocks/>
          </p:cNvCxnSpPr>
          <p:nvPr/>
        </p:nvCxnSpPr>
        <p:spPr bwMode="auto">
          <a:xfrm>
            <a:off x="7182707" y="3847562"/>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grpSp>
        <p:nvGrpSpPr>
          <p:cNvPr id="49" name="组合 48">
            <a:extLst>
              <a:ext uri="{FF2B5EF4-FFF2-40B4-BE49-F238E27FC236}">
                <a16:creationId xmlns:a16="http://schemas.microsoft.com/office/drawing/2014/main" id="{ED5EA893-1DC2-45AE-B2B6-EFB4DCE2F29E}"/>
              </a:ext>
            </a:extLst>
          </p:cNvPr>
          <p:cNvGrpSpPr/>
          <p:nvPr/>
        </p:nvGrpSpPr>
        <p:grpSpPr>
          <a:xfrm>
            <a:off x="3083271" y="4618134"/>
            <a:ext cx="1164343" cy="871042"/>
            <a:chOff x="3637878" y="3060106"/>
            <a:chExt cx="1164343" cy="1115096"/>
          </a:xfrm>
        </p:grpSpPr>
        <p:sp>
          <p:nvSpPr>
            <p:cNvPr id="50" name="矩形 49">
              <a:extLst>
                <a:ext uri="{FF2B5EF4-FFF2-40B4-BE49-F238E27FC236}">
                  <a16:creationId xmlns:a16="http://schemas.microsoft.com/office/drawing/2014/main" id="{3AD18C6F-909A-4092-9FBA-5AA898CB5CF8}"/>
                </a:ext>
              </a:extLst>
            </p:cNvPr>
            <p:cNvSpPr/>
            <p:nvPr/>
          </p:nvSpPr>
          <p:spPr bwMode="auto">
            <a:xfrm>
              <a:off x="3637878" y="3060106"/>
              <a:ext cx="1164343" cy="1115096"/>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Channel</a:t>
              </a:r>
              <a:endParaRPr lang="zh-CN" altLang="en-US"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pic>
          <p:nvPicPr>
            <p:cNvPr id="51" name="图片 50">
              <a:extLst>
                <a:ext uri="{FF2B5EF4-FFF2-40B4-BE49-F238E27FC236}">
                  <a16:creationId xmlns:a16="http://schemas.microsoft.com/office/drawing/2014/main" id="{986F6D05-0021-49CE-99CA-99B4E0270519}"/>
                </a:ext>
              </a:extLst>
            </p:cNvPr>
            <p:cNvPicPr>
              <a:picLocks noChangeAspect="1"/>
            </p:cNvPicPr>
            <p:nvPr/>
          </p:nvPicPr>
          <p:blipFill rotWithShape="1">
            <a:blip r:embed="rId13"/>
            <a:srcRect r="34094"/>
            <a:stretch/>
          </p:blipFill>
          <p:spPr>
            <a:xfrm rot="5400000">
              <a:off x="3935602" y="3400714"/>
              <a:ext cx="568892" cy="834951"/>
            </a:xfrm>
            <a:prstGeom prst="rect">
              <a:avLst/>
            </a:prstGeom>
          </p:spPr>
        </p:pic>
      </p:gr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5017E8EB-C4D9-48B0-96B0-620995BEE92A}"/>
                  </a:ext>
                </a:extLst>
              </p:cNvPr>
              <p:cNvSpPr txBox="1"/>
              <p:nvPr/>
            </p:nvSpPr>
            <p:spPr>
              <a:xfrm>
                <a:off x="2370539" y="3199585"/>
                <a:ext cx="7315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0" smtClean="0">
                          <a:solidFill>
                            <a:srgbClr val="000000"/>
                          </a:solidFill>
                          <a:latin typeface="Cambria Math" panose="02040503050406030204" pitchFamily="18" charset="0"/>
                        </a:rPr>
                        <m:t>𝐱</m:t>
                      </m:r>
                    </m:oMath>
                  </m:oMathPara>
                </a14:m>
                <a:endParaRPr lang="zh-CN" altLang="en-US" b="1" dirty="0">
                  <a:solidFill>
                    <a:srgbClr val="000000"/>
                  </a:solidFill>
                </a:endParaRPr>
              </a:p>
            </p:txBody>
          </p:sp>
        </mc:Choice>
        <mc:Fallback xmlns="">
          <p:sp>
            <p:nvSpPr>
              <p:cNvPr id="52" name="文本框 51">
                <a:extLst>
                  <a:ext uri="{FF2B5EF4-FFF2-40B4-BE49-F238E27FC236}">
                    <a16:creationId xmlns:a16="http://schemas.microsoft.com/office/drawing/2014/main" id="{5017E8EB-C4D9-48B0-96B0-620995BEE92A}"/>
                  </a:ext>
                </a:extLst>
              </p:cNvPr>
              <p:cNvSpPr txBox="1">
                <a:spLocks noRot="1" noChangeAspect="1" noMove="1" noResize="1" noEditPoints="1" noAdjustHandles="1" noChangeArrowheads="1" noChangeShapeType="1" noTextEdit="1"/>
              </p:cNvSpPr>
              <p:nvPr/>
            </p:nvSpPr>
            <p:spPr>
              <a:xfrm>
                <a:off x="2370539" y="3199585"/>
                <a:ext cx="731520" cy="46166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0ED6B39A-3447-48C5-B054-10F62E764173}"/>
                  </a:ext>
                </a:extLst>
              </p:cNvPr>
              <p:cNvSpPr txBox="1"/>
              <p:nvPr/>
            </p:nvSpPr>
            <p:spPr>
              <a:xfrm>
                <a:off x="4800126" y="3177039"/>
                <a:ext cx="7315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1" i="1" smtClean="0">
                              <a:solidFill>
                                <a:srgbClr val="000000"/>
                              </a:solidFill>
                              <a:latin typeface="Cambria Math" panose="02040503050406030204" pitchFamily="18" charset="0"/>
                            </a:rPr>
                          </m:ctrlPr>
                        </m:accPr>
                        <m:e>
                          <m:r>
                            <a:rPr lang="en-US" altLang="zh-CN" b="1">
                              <a:solidFill>
                                <a:srgbClr val="000000"/>
                              </a:solidFill>
                              <a:latin typeface="Cambria Math" panose="02040503050406030204" pitchFamily="18" charset="0"/>
                            </a:rPr>
                            <m:t>𝐲</m:t>
                          </m:r>
                        </m:e>
                      </m:acc>
                    </m:oMath>
                  </m:oMathPara>
                </a14:m>
                <a:endParaRPr lang="zh-CN" altLang="en-US" b="1" dirty="0">
                  <a:solidFill>
                    <a:srgbClr val="000000"/>
                  </a:solidFill>
                </a:endParaRPr>
              </a:p>
            </p:txBody>
          </p:sp>
        </mc:Choice>
        <mc:Fallback xmlns="">
          <p:sp>
            <p:nvSpPr>
              <p:cNvPr id="53" name="文本框 52">
                <a:extLst>
                  <a:ext uri="{FF2B5EF4-FFF2-40B4-BE49-F238E27FC236}">
                    <a16:creationId xmlns:a16="http://schemas.microsoft.com/office/drawing/2014/main" id="{0ED6B39A-3447-48C5-B054-10F62E764173}"/>
                  </a:ext>
                </a:extLst>
              </p:cNvPr>
              <p:cNvSpPr txBox="1">
                <a:spLocks noRot="1" noChangeAspect="1" noMove="1" noResize="1" noEditPoints="1" noAdjustHandles="1" noChangeArrowheads="1" noChangeShapeType="1" noTextEdit="1"/>
              </p:cNvSpPr>
              <p:nvPr/>
            </p:nvSpPr>
            <p:spPr>
              <a:xfrm>
                <a:off x="4800126" y="3177039"/>
                <a:ext cx="731520" cy="461665"/>
              </a:xfrm>
              <a:prstGeom prst="rect">
                <a:avLst/>
              </a:prstGeom>
              <a:blipFill>
                <a:blip r:embed="rId15"/>
                <a:stretch>
                  <a:fillRect r="-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86281D10-CC6D-448F-BCC8-68AEE02811E0}"/>
                  </a:ext>
                </a:extLst>
              </p:cNvPr>
              <p:cNvSpPr txBox="1"/>
              <p:nvPr/>
            </p:nvSpPr>
            <p:spPr>
              <a:xfrm>
                <a:off x="7794354" y="3545009"/>
                <a:ext cx="2228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400" b="1" i="1" smtClean="0">
                              <a:solidFill>
                                <a:srgbClr val="000000"/>
                              </a:solidFill>
                              <a:latin typeface="Cambria Math" panose="02040503050406030204" pitchFamily="18" charset="0"/>
                            </a:rPr>
                          </m:ctrlPr>
                        </m:accPr>
                        <m:e>
                          <m:r>
                            <a:rPr lang="en-US" altLang="zh-CN" sz="2400" b="1" i="1">
                              <a:solidFill>
                                <a:srgbClr val="000000"/>
                              </a:solidFill>
                              <a:latin typeface="Cambria Math" panose="02040503050406030204" pitchFamily="18" charset="0"/>
                            </a:rPr>
                            <m:t>𝒔</m:t>
                          </m:r>
                        </m:e>
                      </m:acc>
                    </m:oMath>
                  </m:oMathPara>
                </a14:m>
                <a:endParaRPr lang="zh-CN" altLang="en-US" b="1" i="1" dirty="0"/>
              </a:p>
            </p:txBody>
          </p:sp>
        </mc:Choice>
        <mc:Fallback xmlns="">
          <p:sp>
            <p:nvSpPr>
              <p:cNvPr id="73" name="文本框 72">
                <a:extLst>
                  <a:ext uri="{FF2B5EF4-FFF2-40B4-BE49-F238E27FC236}">
                    <a16:creationId xmlns:a16="http://schemas.microsoft.com/office/drawing/2014/main" id="{86281D10-CC6D-448F-BCC8-68AEE02811E0}"/>
                  </a:ext>
                </a:extLst>
              </p:cNvPr>
              <p:cNvSpPr txBox="1">
                <a:spLocks noRot="1" noChangeAspect="1" noMove="1" noResize="1" noEditPoints="1" noAdjustHandles="1" noChangeArrowheads="1" noChangeShapeType="1" noTextEdit="1"/>
              </p:cNvSpPr>
              <p:nvPr/>
            </p:nvSpPr>
            <p:spPr>
              <a:xfrm>
                <a:off x="7794354" y="3545009"/>
                <a:ext cx="222818" cy="369332"/>
              </a:xfrm>
              <a:prstGeom prst="rect">
                <a:avLst/>
              </a:prstGeom>
              <a:blipFill>
                <a:blip r:embed="rId16"/>
                <a:stretch>
                  <a:fillRect l="-30556" t="-20000" r="-72222"/>
                </a:stretch>
              </a:blipFill>
            </p:spPr>
            <p:txBody>
              <a:bodyPr/>
              <a:lstStyle/>
              <a:p>
                <a:r>
                  <a:rPr lang="zh-CN" altLang="en-US">
                    <a:noFill/>
                  </a:rPr>
                  <a:t> </a:t>
                </a:r>
              </a:p>
            </p:txBody>
          </p:sp>
        </mc:Fallback>
      </mc:AlternateContent>
      <p:cxnSp>
        <p:nvCxnSpPr>
          <p:cNvPr id="74" name="连接符: 肘形 73">
            <a:extLst>
              <a:ext uri="{FF2B5EF4-FFF2-40B4-BE49-F238E27FC236}">
                <a16:creationId xmlns:a16="http://schemas.microsoft.com/office/drawing/2014/main" id="{F58C15BA-7DC5-421B-9068-953EC98FC0F9}"/>
              </a:ext>
            </a:extLst>
          </p:cNvPr>
          <p:cNvCxnSpPr>
            <a:cxnSpLocks/>
          </p:cNvCxnSpPr>
          <p:nvPr/>
        </p:nvCxnSpPr>
        <p:spPr bwMode="auto">
          <a:xfrm rot="16200000" flipH="1">
            <a:off x="2254740" y="4360771"/>
            <a:ext cx="1013668" cy="682199"/>
          </a:xfrm>
          <a:prstGeom prst="bentConnector2">
            <a:avLst/>
          </a:prstGeom>
          <a:solidFill>
            <a:schemeClr val="accent1"/>
          </a:solidFill>
          <a:ln w="28575" cap="flat" cmpd="sng" algn="ctr">
            <a:solidFill>
              <a:schemeClr val="tx1"/>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组合 74">
            <a:extLst>
              <a:ext uri="{FF2B5EF4-FFF2-40B4-BE49-F238E27FC236}">
                <a16:creationId xmlns:a16="http://schemas.microsoft.com/office/drawing/2014/main" id="{2C31322E-33A3-428E-9E00-9971FD0F73C4}"/>
              </a:ext>
            </a:extLst>
          </p:cNvPr>
          <p:cNvGrpSpPr/>
          <p:nvPr/>
        </p:nvGrpSpPr>
        <p:grpSpPr>
          <a:xfrm>
            <a:off x="3089476" y="3393461"/>
            <a:ext cx="1164343" cy="1077464"/>
            <a:chOff x="3638121" y="4254069"/>
            <a:chExt cx="1164343" cy="1077464"/>
          </a:xfrm>
        </p:grpSpPr>
        <p:sp>
          <p:nvSpPr>
            <p:cNvPr id="76" name="矩形 75">
              <a:extLst>
                <a:ext uri="{FF2B5EF4-FFF2-40B4-BE49-F238E27FC236}">
                  <a16:creationId xmlns:a16="http://schemas.microsoft.com/office/drawing/2014/main" id="{540CAA41-5BBF-4DC0-B953-DD9526765096}"/>
                </a:ext>
              </a:extLst>
            </p:cNvPr>
            <p:cNvSpPr/>
            <p:nvPr/>
          </p:nvSpPr>
          <p:spPr bwMode="auto">
            <a:xfrm>
              <a:off x="3638121" y="4254069"/>
              <a:ext cx="1164343" cy="1077464"/>
            </a:xfrm>
            <a:prstGeom prst="rect">
              <a:avLst/>
            </a:prstGeom>
            <a:solidFill>
              <a:srgbClr val="99ED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000" b="0" i="0" u="none" strike="noStrike" cap="none" normalizeH="0" baseline="0" dirty="0">
                <a:ln>
                  <a:noFill/>
                </a:ln>
                <a:solidFill>
                  <a:srgbClr val="000000"/>
                </a:solidFill>
                <a:effectLst/>
                <a:latin typeface="黑体" panose="02010609060101010101" pitchFamily="49" charset="-122"/>
                <a:ea typeface="黑体" panose="02010609060101010101" pitchFamily="49" charset="-122"/>
              </a:endParaRPr>
            </a:p>
          </p:txBody>
        </p:sp>
        <p:pic>
          <p:nvPicPr>
            <p:cNvPr id="77" name="图片 76">
              <a:extLst>
                <a:ext uri="{FF2B5EF4-FFF2-40B4-BE49-F238E27FC236}">
                  <a16:creationId xmlns:a16="http://schemas.microsoft.com/office/drawing/2014/main" id="{677045D0-99DD-415F-9ACC-0F8211E3FEEA}"/>
                </a:ext>
              </a:extLst>
            </p:cNvPr>
            <p:cNvPicPr>
              <a:picLocks noChangeAspect="1"/>
            </p:cNvPicPr>
            <p:nvPr/>
          </p:nvPicPr>
          <p:blipFill rotWithShape="1">
            <a:blip r:embed="rId12">
              <a:clrChange>
                <a:clrFrom>
                  <a:srgbClr val="FFFFFF"/>
                </a:clrFrom>
                <a:clrTo>
                  <a:srgbClr val="FFFFFF">
                    <a:alpha val="0"/>
                  </a:srgbClr>
                </a:clrTo>
              </a:clrChange>
            </a:blip>
            <a:srcRect l="55693" t="6678" r="5685" b="16377"/>
            <a:stretch/>
          </p:blipFill>
          <p:spPr>
            <a:xfrm rot="5400000">
              <a:off x="3910735" y="4595879"/>
              <a:ext cx="683242" cy="767768"/>
            </a:xfrm>
            <a:prstGeom prst="rect">
              <a:avLst/>
            </a:prstGeom>
          </p:spPr>
        </p:pic>
      </p:grpSp>
      <p:sp>
        <p:nvSpPr>
          <p:cNvPr id="78" name="右大括号 77">
            <a:extLst>
              <a:ext uri="{FF2B5EF4-FFF2-40B4-BE49-F238E27FC236}">
                <a16:creationId xmlns:a16="http://schemas.microsoft.com/office/drawing/2014/main" id="{9641326A-F262-4C08-9054-60EBBA4F1C61}"/>
              </a:ext>
            </a:extLst>
          </p:cNvPr>
          <p:cNvSpPr/>
          <p:nvPr/>
        </p:nvSpPr>
        <p:spPr bwMode="auto">
          <a:xfrm>
            <a:off x="4294450" y="4026446"/>
            <a:ext cx="444595" cy="1119183"/>
          </a:xfrm>
          <a:prstGeom prst="rightBrace">
            <a:avLst>
              <a:gd name="adj1" fmla="val 47048"/>
              <a:gd name="adj2" fmla="val 50000"/>
            </a:avLst>
          </a:prstGeom>
          <a:noFill/>
          <a:ln w="28575" cap="flat" cmpd="sng" algn="ctr">
            <a:solidFill>
              <a:schemeClr val="tx1"/>
            </a:solidFill>
            <a:prstDash val="solid"/>
            <a:round/>
            <a:headEnd type="oval" w="med" len="med"/>
            <a:tailEnd type="oval"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79" name="组合 78">
            <a:extLst>
              <a:ext uri="{FF2B5EF4-FFF2-40B4-BE49-F238E27FC236}">
                <a16:creationId xmlns:a16="http://schemas.microsoft.com/office/drawing/2014/main" id="{3BD5B1C3-1BC6-4978-A84C-B70F87CEA2E4}"/>
              </a:ext>
            </a:extLst>
          </p:cNvPr>
          <p:cNvGrpSpPr/>
          <p:nvPr/>
        </p:nvGrpSpPr>
        <p:grpSpPr>
          <a:xfrm>
            <a:off x="4800126" y="4100174"/>
            <a:ext cx="1019818" cy="1077463"/>
            <a:chOff x="3638121" y="4254069"/>
            <a:chExt cx="1164343" cy="1077464"/>
          </a:xfrm>
        </p:grpSpPr>
        <p:sp>
          <p:nvSpPr>
            <p:cNvPr id="80" name="矩形 79">
              <a:extLst>
                <a:ext uri="{FF2B5EF4-FFF2-40B4-BE49-F238E27FC236}">
                  <a16:creationId xmlns:a16="http://schemas.microsoft.com/office/drawing/2014/main" id="{021A9634-8B7E-4977-A184-E4C4F32BC626}"/>
                </a:ext>
              </a:extLst>
            </p:cNvPr>
            <p:cNvSpPr/>
            <p:nvPr/>
          </p:nvSpPr>
          <p:spPr bwMode="auto">
            <a:xfrm>
              <a:off x="3638121" y="4254069"/>
              <a:ext cx="1164343" cy="1077464"/>
            </a:xfrm>
            <a:prstGeom prst="rect">
              <a:avLst/>
            </a:prstGeom>
            <a:solidFill>
              <a:srgbClr val="99ED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2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pic>
          <p:nvPicPr>
            <p:cNvPr id="81" name="图片 80">
              <a:extLst>
                <a:ext uri="{FF2B5EF4-FFF2-40B4-BE49-F238E27FC236}">
                  <a16:creationId xmlns:a16="http://schemas.microsoft.com/office/drawing/2014/main" id="{44C1943A-7760-4615-95B3-03DA9F0472A6}"/>
                </a:ext>
              </a:extLst>
            </p:cNvPr>
            <p:cNvPicPr>
              <a:picLocks noChangeAspect="1"/>
            </p:cNvPicPr>
            <p:nvPr/>
          </p:nvPicPr>
          <p:blipFill rotWithShape="1">
            <a:blip r:embed="rId12">
              <a:clrChange>
                <a:clrFrom>
                  <a:srgbClr val="FFFFFF"/>
                </a:clrFrom>
                <a:clrTo>
                  <a:srgbClr val="FFFFFF">
                    <a:alpha val="0"/>
                  </a:srgbClr>
                </a:clrTo>
              </a:clrChange>
            </a:blip>
            <a:srcRect l="55693" t="6678" r="5685" b="16377"/>
            <a:stretch/>
          </p:blipFill>
          <p:spPr>
            <a:xfrm rot="5400000">
              <a:off x="3910735" y="4595879"/>
              <a:ext cx="683242" cy="767768"/>
            </a:xfrm>
            <a:prstGeom prst="rect">
              <a:avLst/>
            </a:prstGeom>
          </p:spPr>
        </p:pic>
      </p:grpSp>
      <p:sp>
        <p:nvSpPr>
          <p:cNvPr id="86" name="矩形 85">
            <a:extLst>
              <a:ext uri="{FF2B5EF4-FFF2-40B4-BE49-F238E27FC236}">
                <a16:creationId xmlns:a16="http://schemas.microsoft.com/office/drawing/2014/main" id="{7B8A5B47-568D-481D-B2E0-68C4D28AC83F}"/>
              </a:ext>
            </a:extLst>
          </p:cNvPr>
          <p:cNvSpPr/>
          <p:nvPr/>
        </p:nvSpPr>
        <p:spPr>
          <a:xfrm>
            <a:off x="3139926" y="3432941"/>
            <a:ext cx="1107996" cy="369332"/>
          </a:xfrm>
          <a:prstGeom prst="rect">
            <a:avLst/>
          </a:prstGeom>
        </p:spPr>
        <p:txBody>
          <a:bodyPr wrap="none">
            <a:spAutoFit/>
          </a:bodyPr>
          <a:lstStyle/>
          <a:p>
            <a:pPr algn="ctr" defTabSz="914400" eaLnBrk="0" fontAlgn="base" hangingPunct="0">
              <a:spcBef>
                <a:spcPct val="0"/>
              </a:spcBef>
              <a:spcAft>
                <a:spcPct val="0"/>
              </a:spcAft>
            </a:pPr>
            <a:r>
              <a:rPr lang="en-US" altLang="zh-CN" dirty="0">
                <a:solidFill>
                  <a:srgbClr val="000000"/>
                </a:solidFill>
                <a:latin typeface="Times" panose="02020603050405020304" pitchFamily="18" charset="0"/>
                <a:ea typeface="黑体" panose="02010609060101010101" pitchFamily="49" charset="-122"/>
                <a:cs typeface="Times" panose="02020603050405020304" pitchFamily="18" charset="0"/>
              </a:rPr>
              <a:t>Generator</a:t>
            </a:r>
            <a:endParaRPr lang="zh-CN" altLang="en-US"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82" name="箭头: 虚尾 81">
            <a:extLst>
              <a:ext uri="{FF2B5EF4-FFF2-40B4-BE49-F238E27FC236}">
                <a16:creationId xmlns:a16="http://schemas.microsoft.com/office/drawing/2014/main" id="{A219A21D-1B83-48F0-958D-9E41A00D8A57}"/>
              </a:ext>
            </a:extLst>
          </p:cNvPr>
          <p:cNvSpPr/>
          <p:nvPr/>
        </p:nvSpPr>
        <p:spPr bwMode="auto">
          <a:xfrm rot="10800000">
            <a:off x="2158807" y="3641966"/>
            <a:ext cx="3970454" cy="151884"/>
          </a:xfrm>
          <a:prstGeom prst="stripedRightArrow">
            <a:avLst>
              <a:gd name="adj1" fmla="val 64681"/>
              <a:gd name="adj2" fmla="val 173139"/>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3" name="文本框 82">
            <a:extLst>
              <a:ext uri="{FF2B5EF4-FFF2-40B4-BE49-F238E27FC236}">
                <a16:creationId xmlns:a16="http://schemas.microsoft.com/office/drawing/2014/main" id="{16FB0E7A-33F8-4A96-BA62-902F3D3C98D6}"/>
              </a:ext>
            </a:extLst>
          </p:cNvPr>
          <p:cNvSpPr txBox="1"/>
          <p:nvPr/>
        </p:nvSpPr>
        <p:spPr>
          <a:xfrm>
            <a:off x="103632" y="6100641"/>
            <a:ext cx="8991600" cy="461665"/>
          </a:xfrm>
          <a:prstGeom prst="rect">
            <a:avLst/>
          </a:prstGeom>
          <a:noFill/>
        </p:spPr>
        <p:txBody>
          <a:bodyPr wrap="square" rtlCol="0">
            <a:spAutoFit/>
          </a:bodyPr>
          <a:lstStyle/>
          <a:p>
            <a:r>
              <a:rPr lang="en-US" altLang="zh-CN" sz="1200" kern="0" dirty="0">
                <a:solidFill>
                  <a:srgbClr val="CC00CC"/>
                </a:solidFill>
                <a:latin typeface="+mn-ea"/>
                <a:ea typeface="+mn-ea"/>
              </a:rPr>
              <a:t>[Ye’19] </a:t>
            </a:r>
            <a:r>
              <a:rPr lang="en-US" altLang="zh-CN" sz="1200" dirty="0">
                <a:solidFill>
                  <a:srgbClr val="000000"/>
                </a:solidFill>
                <a:latin typeface="+mn-ea"/>
                <a:ea typeface="+mn-ea"/>
                <a:cs typeface="Times New Roman" panose="02020603050405020304" pitchFamily="18" charset="0"/>
              </a:rPr>
              <a:t>H. Ye, L. Liang, G. Y. Li, and B. </a:t>
            </a:r>
            <a:r>
              <a:rPr lang="en-US" altLang="zh-CN" sz="1200" dirty="0" err="1">
                <a:solidFill>
                  <a:srgbClr val="000000"/>
                </a:solidFill>
                <a:latin typeface="+mn-ea"/>
                <a:ea typeface="+mn-ea"/>
                <a:cs typeface="Times New Roman" panose="02020603050405020304" pitchFamily="18" charset="0"/>
              </a:rPr>
              <a:t>Juang</a:t>
            </a:r>
            <a:r>
              <a:rPr lang="en-US" altLang="zh-CN" sz="1200" dirty="0">
                <a:solidFill>
                  <a:srgbClr val="000000"/>
                </a:solidFill>
                <a:latin typeface="+mn-ea"/>
                <a:ea typeface="+mn-ea"/>
                <a:cs typeface="Times New Roman" panose="02020603050405020304" pitchFamily="18" charset="0"/>
              </a:rPr>
              <a:t>, “Deep learning-based end-to-end wireless communication systems with      </a:t>
            </a:r>
          </a:p>
          <a:p>
            <a:r>
              <a:rPr lang="en-US" altLang="zh-CN" sz="1200" dirty="0">
                <a:solidFill>
                  <a:srgbClr val="000000"/>
                </a:solidFill>
                <a:latin typeface="+mn-ea"/>
                <a:ea typeface="+mn-ea"/>
                <a:cs typeface="Times New Roman" panose="02020603050405020304" pitchFamily="18" charset="0"/>
              </a:rPr>
              <a:t>            conditional GANs as unknown channels,” </a:t>
            </a:r>
            <a:r>
              <a:rPr lang="en-US" altLang="zh-CN" sz="1200" i="1" dirty="0">
                <a:solidFill>
                  <a:srgbClr val="FF00FF"/>
                </a:solidFill>
                <a:latin typeface="+mn-ea"/>
                <a:ea typeface="+mn-ea"/>
                <a:cs typeface="Times New Roman" panose="02020603050405020304" pitchFamily="18" charset="0"/>
              </a:rPr>
              <a:t>IEEE Trans. Wireless </a:t>
            </a:r>
            <a:r>
              <a:rPr lang="en-US" altLang="zh-CN" sz="1200" i="1" dirty="0" err="1">
                <a:solidFill>
                  <a:srgbClr val="FF00FF"/>
                </a:solidFill>
                <a:latin typeface="+mn-ea"/>
                <a:ea typeface="+mn-ea"/>
                <a:cs typeface="Times New Roman" panose="02020603050405020304" pitchFamily="18" charset="0"/>
              </a:rPr>
              <a:t>Commun</a:t>
            </a:r>
            <a:r>
              <a:rPr lang="en-US" altLang="zh-CN" sz="1200" dirty="0">
                <a:solidFill>
                  <a:srgbClr val="000000"/>
                </a:solidFill>
                <a:latin typeface="+mn-ea"/>
                <a:ea typeface="+mn-ea"/>
                <a:cs typeface="Times New Roman" panose="02020603050405020304" pitchFamily="18" charset="0"/>
              </a:rPr>
              <a:t>., vol. 19, no. 5, pp. 3133–3143, May 2020.</a:t>
            </a:r>
            <a:endParaRPr lang="zh-CN" altLang="en-US" sz="1200" dirty="0">
              <a:solidFill>
                <a:srgbClr val="000000"/>
              </a:solidFill>
              <a:latin typeface="+mn-ea"/>
              <a:ea typeface="+mn-ea"/>
              <a:cs typeface="Times New Roman" panose="02020603050405020304" pitchFamily="18" charset="0"/>
            </a:endParaRPr>
          </a:p>
        </p:txBody>
      </p:sp>
      <p:graphicFrame>
        <p:nvGraphicFramePr>
          <p:cNvPr id="84" name="对象 83">
            <a:extLst>
              <a:ext uri="{FF2B5EF4-FFF2-40B4-BE49-F238E27FC236}">
                <a16:creationId xmlns:a16="http://schemas.microsoft.com/office/drawing/2014/main" id="{C744BD72-DB09-43E4-BDA8-C89E5327105C}"/>
              </a:ext>
            </a:extLst>
          </p:cNvPr>
          <p:cNvGraphicFramePr>
            <a:graphicFrameLocks noChangeAspect="1"/>
          </p:cNvGraphicFramePr>
          <p:nvPr>
            <p:extLst>
              <p:ext uri="{D42A27DB-BD31-4B8C-83A1-F6EECF244321}">
                <p14:modId xmlns:p14="http://schemas.microsoft.com/office/powerpoint/2010/main" val="637537154"/>
              </p:ext>
            </p:extLst>
          </p:nvPr>
        </p:nvGraphicFramePr>
        <p:xfrm>
          <a:off x="5734197" y="5041811"/>
          <a:ext cx="3409803" cy="1160260"/>
        </p:xfrm>
        <a:graphic>
          <a:graphicData uri="http://schemas.openxmlformats.org/presentationml/2006/ole">
            <mc:AlternateContent xmlns:mc="http://schemas.openxmlformats.org/markup-compatibility/2006">
              <mc:Choice xmlns:v="urn:schemas-microsoft-com:vml" Requires="v">
                <p:oleObj spid="_x0000_s2085" name="Equation" r:id="rId17" imgW="3737079" imgH="1271206" progId="Equation.DSMT4">
                  <p:embed/>
                </p:oleObj>
              </mc:Choice>
              <mc:Fallback>
                <p:oleObj name="Equation" r:id="rId17" imgW="3737079" imgH="1271206" progId="Equation.DSMT4">
                  <p:embed/>
                  <p:pic>
                    <p:nvPicPr>
                      <p:cNvPr id="2" name="对象 1">
                        <a:extLst>
                          <a:ext uri="{FF2B5EF4-FFF2-40B4-BE49-F238E27FC236}">
                            <a16:creationId xmlns:a16="http://schemas.microsoft.com/office/drawing/2014/main" id="{25983E2D-05EF-4A03-9E8B-455833D989E4}"/>
                          </a:ext>
                        </a:extLst>
                      </p:cNvPr>
                      <p:cNvPicPr/>
                      <p:nvPr/>
                    </p:nvPicPr>
                    <p:blipFill>
                      <a:blip r:embed="rId18"/>
                      <a:stretch>
                        <a:fillRect/>
                      </a:stretch>
                    </p:blipFill>
                    <p:spPr>
                      <a:xfrm>
                        <a:off x="5734197" y="5041811"/>
                        <a:ext cx="3409803" cy="1160260"/>
                      </a:xfrm>
                      <a:prstGeom prst="rect">
                        <a:avLst/>
                      </a:prstGeom>
                    </p:spPr>
                  </p:pic>
                </p:oleObj>
              </mc:Fallback>
            </mc:AlternateContent>
          </a:graphicData>
        </a:graphic>
      </p:graphicFrame>
      <p:sp>
        <p:nvSpPr>
          <p:cNvPr id="85" name="文本框 84">
            <a:extLst>
              <a:ext uri="{FF2B5EF4-FFF2-40B4-BE49-F238E27FC236}">
                <a16:creationId xmlns:a16="http://schemas.microsoft.com/office/drawing/2014/main" id="{C3601544-1745-49E7-A571-90EF92FBC9FA}"/>
              </a:ext>
            </a:extLst>
          </p:cNvPr>
          <p:cNvSpPr txBox="1"/>
          <p:nvPr/>
        </p:nvSpPr>
        <p:spPr>
          <a:xfrm>
            <a:off x="1126439" y="3408037"/>
            <a:ext cx="1452014" cy="369332"/>
          </a:xfrm>
          <a:prstGeom prst="rect">
            <a:avLst/>
          </a:prstGeom>
          <a:noFill/>
        </p:spPr>
        <p:txBody>
          <a:bodyPr wrap="square" rtlCol="0">
            <a:spAutoFit/>
          </a:bodyPr>
          <a:lstStyle/>
          <a:p>
            <a:pPr lvl="0" algn="ctr" defTabSz="914400" eaLnBrk="0" fontAlgn="base" hangingPunct="0">
              <a:spcBef>
                <a:spcPct val="0"/>
              </a:spcBef>
              <a:spcAft>
                <a:spcPct val="0"/>
              </a:spcAft>
            </a:pPr>
            <a:r>
              <a:rPr lang="en-US" altLang="zh-CN" dirty="0">
                <a:solidFill>
                  <a:srgbClr val="000000"/>
                </a:solidFill>
                <a:latin typeface="Times" panose="02020603050405020304" pitchFamily="18" charset="0"/>
                <a:ea typeface="黑体" panose="02010609060101010101" pitchFamily="49" charset="-122"/>
                <a:cs typeface="Times" panose="02020603050405020304" pitchFamily="18" charset="0"/>
              </a:rPr>
              <a:t>Transmitter</a:t>
            </a:r>
            <a:endParaRPr lang="zh-CN" altLang="en-US"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3" name="矩形 2">
            <a:extLst>
              <a:ext uri="{FF2B5EF4-FFF2-40B4-BE49-F238E27FC236}">
                <a16:creationId xmlns:a16="http://schemas.microsoft.com/office/drawing/2014/main" id="{02C38930-46E3-49DA-8E75-65F93234FA7D}"/>
              </a:ext>
            </a:extLst>
          </p:cNvPr>
          <p:cNvSpPr/>
          <p:nvPr/>
        </p:nvSpPr>
        <p:spPr>
          <a:xfrm>
            <a:off x="4719168" y="4092603"/>
            <a:ext cx="1181734" cy="307777"/>
          </a:xfrm>
          <a:prstGeom prst="rect">
            <a:avLst/>
          </a:prstGeom>
        </p:spPr>
        <p:txBody>
          <a:bodyPr wrap="none">
            <a:spAutoFit/>
          </a:bodyPr>
          <a:lstStyle/>
          <a:p>
            <a:pPr algn="ctr" defTabSz="914400" eaLnBrk="0" fontAlgn="base" hangingPunct="0">
              <a:spcBef>
                <a:spcPct val="0"/>
              </a:spcBef>
              <a:spcAft>
                <a:spcPct val="0"/>
              </a:spcAft>
            </a:pPr>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Discriminator</a:t>
            </a:r>
            <a:endPar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Tree>
    <p:custDataLst>
      <p:tags r:id="rId2"/>
    </p:custDataLst>
    <p:extLst>
      <p:ext uri="{BB962C8B-B14F-4D97-AF65-F5344CB8AC3E}">
        <p14:creationId xmlns:p14="http://schemas.microsoft.com/office/powerpoint/2010/main" val="34794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extLst mod="1">
    <p:ext uri="{E180D4A7-C9FB-4DFB-919C-405C955672EB}">
      <p14:showEvtLst xmlns:p14="http://schemas.microsoft.com/office/powerpoint/2010/main">
        <p14:playEvt time="1275" objId="4"/>
        <p14:playEvt time="27334" objId="6"/>
        <p14:stopEvt time="27495" objId="4"/>
        <p14:playEvt time="69511" objId="11"/>
        <p14:stopEvt time="79911" objId="6"/>
        <p14:stopEvt time="100977" objId="11"/>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282962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Existing methods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5123518"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RA-GAN based training scheme</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39486739"/>
      </p:ext>
    </p:extLst>
  </p:cSld>
  <p:clrMapOvr>
    <a:masterClrMapping/>
  </p:clrMapOvr>
  <p:extLst>
    <p:ext uri="{E180D4A7-C9FB-4DFB-919C-405C955672EB}">
      <p14:showEvtLst xmlns:p14="http://schemas.microsoft.com/office/powerpoint/2010/main">
        <p14:playEvt time="1315" objId="2"/>
        <p14:stopEvt time="10307"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5827236"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RA-GAN based training scheme</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151432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Solution</a:t>
            </a:r>
          </a:p>
          <a:p>
            <a:pPr marL="742950" lvl="1"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cs typeface="Times New Roman" panose="02020603050405020304" pitchFamily="18" charset="0"/>
              </a:rPr>
              <a:t>Loss function: Introduce regular term to solve overfitting</a:t>
            </a:r>
          </a:p>
          <a:p>
            <a:pPr marL="742950" lvl="1"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cs typeface="Times New Roman" panose="02020603050405020304" pitchFamily="18" charset="0"/>
              </a:rPr>
              <a:t>Generator: Introduce residual learning to solve gradient vanishing</a:t>
            </a:r>
            <a:endParaRPr lang="zh-CN" altLang="en-US" sz="2000" dirty="0">
              <a:solidFill>
                <a:schemeClr val="tx2"/>
              </a:solidFill>
              <a:latin typeface="Times New Roman" panose="02020603050405020304" pitchFamily="18" charset="0"/>
              <a:cs typeface="Times New Roman" panose="02020603050405020304" pitchFamily="18" charset="0"/>
            </a:endParaRPr>
          </a:p>
        </p:txBody>
      </p:sp>
      <p:grpSp>
        <p:nvGrpSpPr>
          <p:cNvPr id="36" name="组合 35">
            <a:extLst>
              <a:ext uri="{FF2B5EF4-FFF2-40B4-BE49-F238E27FC236}">
                <a16:creationId xmlns:a16="http://schemas.microsoft.com/office/drawing/2014/main" id="{38A35F0D-9CE9-4C17-A7E0-EC2A974B5FDF}"/>
              </a:ext>
            </a:extLst>
          </p:cNvPr>
          <p:cNvGrpSpPr/>
          <p:nvPr/>
        </p:nvGrpSpPr>
        <p:grpSpPr>
          <a:xfrm>
            <a:off x="21516" y="2963847"/>
            <a:ext cx="5098540" cy="1684592"/>
            <a:chOff x="3094115" y="4865773"/>
            <a:chExt cx="5098540" cy="1802882"/>
          </a:xfrm>
        </p:grpSpPr>
        <p:sp>
          <p:nvSpPr>
            <p:cNvPr id="37" name="矩形 36">
              <a:extLst>
                <a:ext uri="{FF2B5EF4-FFF2-40B4-BE49-F238E27FC236}">
                  <a16:creationId xmlns:a16="http://schemas.microsoft.com/office/drawing/2014/main" id="{37C31FFC-EC4E-43FB-A5B1-E1BD6D35CD75}"/>
                </a:ext>
              </a:extLst>
            </p:cNvPr>
            <p:cNvSpPr/>
            <p:nvPr/>
          </p:nvSpPr>
          <p:spPr>
            <a:xfrm>
              <a:off x="3094115" y="4865773"/>
              <a:ext cx="5098540" cy="180288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38" name="组合 37">
              <a:extLst>
                <a:ext uri="{FF2B5EF4-FFF2-40B4-BE49-F238E27FC236}">
                  <a16:creationId xmlns:a16="http://schemas.microsoft.com/office/drawing/2014/main" id="{D77668DA-CF65-4782-90E8-2584B883E907}"/>
                </a:ext>
              </a:extLst>
            </p:cNvPr>
            <p:cNvGrpSpPr/>
            <p:nvPr/>
          </p:nvGrpSpPr>
          <p:grpSpPr>
            <a:xfrm>
              <a:off x="3205511" y="5340372"/>
              <a:ext cx="4249825" cy="1130276"/>
              <a:chOff x="3310574" y="5449081"/>
              <a:chExt cx="4239752" cy="965004"/>
            </a:xfrm>
          </p:grpSpPr>
          <mc:AlternateContent xmlns:mc="http://schemas.openxmlformats.org/markup-compatibility/2006" xmlns:a14="http://schemas.microsoft.com/office/drawing/2010/main">
            <mc:Choice Requires="a14">
              <p:sp>
                <p:nvSpPr>
                  <p:cNvPr id="39" name="矩形: 圆角 38">
                    <a:extLst>
                      <a:ext uri="{FF2B5EF4-FFF2-40B4-BE49-F238E27FC236}">
                        <a16:creationId xmlns:a16="http://schemas.microsoft.com/office/drawing/2014/main" id="{5C2C9F4D-E702-494D-9E08-0269ECE897CD}"/>
                      </a:ext>
                    </a:extLst>
                  </p:cNvPr>
                  <p:cNvSpPr/>
                  <p:nvPr/>
                </p:nvSpPr>
                <p:spPr>
                  <a:xfrm>
                    <a:off x="4795059" y="5449081"/>
                    <a:ext cx="1300941" cy="711200"/>
                  </a:xfrm>
                  <a:prstGeom prst="roundRect">
                    <a:avLst/>
                  </a:prstGeom>
                  <a:noFill/>
                  <a:ln w="381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𝒇</m:t>
                            </m:r>
                          </m:e>
                          <m:sub>
                            <m:sSub>
                              <m:sSub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CN" altLang="en-US"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𝜽</m:t>
                                </m:r>
                              </m:e>
                              <m:sub>
                                <m: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𝑮</m:t>
                                </m:r>
                              </m:sub>
                            </m:sSub>
                          </m:sub>
                        </m:sSub>
                      </m:oMath>
                    </a14:m>
                    <a:r>
                      <a:rPr kumimoji="0" lang="en-US"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(x)</a:t>
                    </a:r>
                    <a:r>
                      <a:rPr kumimoji="0" lang="en-US" altLang="zh-CN" sz="16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mc:Choice>
            <mc:Fallback xmlns="">
              <p:sp>
                <p:nvSpPr>
                  <p:cNvPr id="218" name="矩形: 圆角 217">
                    <a:extLst>
                      <a:ext uri="{FF2B5EF4-FFF2-40B4-BE49-F238E27FC236}">
                        <a16:creationId xmlns:a16="http://schemas.microsoft.com/office/drawing/2014/main" id="{7AE4F0F0-D350-41F9-AD85-FB8DE181C11D}"/>
                      </a:ext>
                    </a:extLst>
                  </p:cNvPr>
                  <p:cNvSpPr>
                    <a:spLocks noRot="1" noChangeAspect="1" noMove="1" noResize="1" noEditPoints="1" noAdjustHandles="1" noChangeArrowheads="1" noChangeShapeType="1" noTextEdit="1"/>
                  </p:cNvSpPr>
                  <p:nvPr/>
                </p:nvSpPr>
                <p:spPr>
                  <a:xfrm>
                    <a:off x="4795059" y="5449081"/>
                    <a:ext cx="1300941" cy="711200"/>
                  </a:xfrm>
                  <a:prstGeom prst="roundRect">
                    <a:avLst/>
                  </a:prstGeom>
                  <a:blipFill>
                    <a:blip r:embed="rId9"/>
                    <a:stretch>
                      <a:fillRect/>
                    </a:stretch>
                  </a:blipFill>
                  <a:ln w="38100">
                    <a:solidFill>
                      <a:srgbClr val="000000"/>
                    </a:solidFill>
                  </a:ln>
                </p:spPr>
                <p:txBody>
                  <a:bodyPr/>
                  <a:lstStyle/>
                  <a:p>
                    <a:r>
                      <a:rPr lang="zh-CN" altLang="en-US">
                        <a:noFill/>
                      </a:rPr>
                      <a:t> </a:t>
                    </a:r>
                  </a:p>
                </p:txBody>
              </p:sp>
            </mc:Fallback>
          </mc:AlternateContent>
          <p:cxnSp>
            <p:nvCxnSpPr>
              <p:cNvPr id="40" name="直接箭头连接符 39">
                <a:extLst>
                  <a:ext uri="{FF2B5EF4-FFF2-40B4-BE49-F238E27FC236}">
                    <a16:creationId xmlns:a16="http://schemas.microsoft.com/office/drawing/2014/main" id="{C08320F8-A248-41DF-9354-E6E6454E8793}"/>
                  </a:ext>
                </a:extLst>
              </p:cNvPr>
              <p:cNvCxnSpPr>
                <a:endCxn id="39" idx="1"/>
              </p:cNvCxnSpPr>
              <p:nvPr/>
            </p:nvCxnSpPr>
            <p:spPr>
              <a:xfrm>
                <a:off x="3811743" y="5804681"/>
                <a:ext cx="983316" cy="0"/>
              </a:xfrm>
              <a:prstGeom prst="straightConnector1">
                <a:avLst/>
              </a:prstGeom>
              <a:noFill/>
              <a:ln w="38100" cap="flat" cmpd="sng" algn="ctr">
                <a:solidFill>
                  <a:srgbClr val="000000"/>
                </a:solidFill>
                <a:prstDash val="solid"/>
                <a:miter lim="800000"/>
                <a:headEnd type="none"/>
                <a:tailEnd type="stealth"/>
              </a:ln>
              <a:effectLst/>
            </p:spPr>
          </p:cxnSp>
          <p:cxnSp>
            <p:nvCxnSpPr>
              <p:cNvPr id="54" name="直接箭头连接符 53">
                <a:extLst>
                  <a:ext uri="{FF2B5EF4-FFF2-40B4-BE49-F238E27FC236}">
                    <a16:creationId xmlns:a16="http://schemas.microsoft.com/office/drawing/2014/main" id="{1A8BBB1F-B3D3-4E60-A77A-B249CB200F8C}"/>
                  </a:ext>
                </a:extLst>
              </p:cNvPr>
              <p:cNvCxnSpPr>
                <a:cxnSpLocks/>
              </p:cNvCxnSpPr>
              <p:nvPr/>
            </p:nvCxnSpPr>
            <p:spPr>
              <a:xfrm flipV="1">
                <a:off x="6096000" y="5804681"/>
                <a:ext cx="837033" cy="1"/>
              </a:xfrm>
              <a:prstGeom prst="straightConnector1">
                <a:avLst/>
              </a:prstGeom>
              <a:noFill/>
              <a:ln w="38100" cap="flat" cmpd="sng" algn="ctr">
                <a:solidFill>
                  <a:srgbClr val="000000"/>
                </a:solidFill>
                <a:prstDash val="solid"/>
                <a:miter lim="800000"/>
                <a:headEnd type="none"/>
                <a:tailEnd type="stealth"/>
              </a:ln>
              <a:effectLst/>
            </p:spPr>
          </p:cxn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D0B4DD1-9536-41B9-B7ED-D92659D5F61E}"/>
                      </a:ext>
                    </a:extLst>
                  </p:cNvPr>
                  <p:cNvSpPr txBox="1"/>
                  <p:nvPr/>
                </p:nvSpPr>
                <p:spPr>
                  <a:xfrm>
                    <a:off x="3310574" y="5940810"/>
                    <a:ext cx="1329269" cy="16873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1200" i="1" kern="0">
                              <a:solidFill>
                                <a:prstClr val="black"/>
                              </a:solidFill>
                              <a:latin typeface="Cambria Math" panose="02040503050406030204" pitchFamily="18" charset="0"/>
                              <a:cs typeface="+mn-cs"/>
                            </a:rPr>
                            <m:t>transmitted</m:t>
                          </m:r>
                          <m: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signal</m:t>
                          </m:r>
                          <m: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x</m:t>
                          </m:r>
                        </m:oMath>
                      </m:oMathPara>
                    </a14:m>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72" name="文本框 71">
                    <a:extLst>
                      <a:ext uri="{FF2B5EF4-FFF2-40B4-BE49-F238E27FC236}">
                        <a16:creationId xmlns:a16="http://schemas.microsoft.com/office/drawing/2014/main" id="{A77E05F1-18C1-4B78-96D3-D5F7BDD0932F}"/>
                      </a:ext>
                    </a:extLst>
                  </p:cNvPr>
                  <p:cNvSpPr txBox="1">
                    <a:spLocks noRot="1" noChangeAspect="1" noMove="1" noResize="1" noEditPoints="1" noAdjustHandles="1" noChangeArrowheads="1" noChangeShapeType="1" noTextEdit="1"/>
                  </p:cNvSpPr>
                  <p:nvPr/>
                </p:nvSpPr>
                <p:spPr>
                  <a:xfrm>
                    <a:off x="3310574" y="5940810"/>
                    <a:ext cx="1329269" cy="168735"/>
                  </a:xfrm>
                  <a:prstGeom prst="rect">
                    <a:avLst/>
                  </a:prstGeom>
                  <a:blipFill>
                    <a:blip r:embed="rId10"/>
                    <a:stretch>
                      <a:fillRect l="-2740" r="-1826" b="-3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732CFFDA-067B-4F33-B654-39798C95C180}"/>
                      </a:ext>
                    </a:extLst>
                  </p:cNvPr>
                  <p:cNvSpPr txBox="1"/>
                  <p:nvPr/>
                </p:nvSpPr>
                <p:spPr>
                  <a:xfrm>
                    <a:off x="6315741" y="5961830"/>
                    <a:ext cx="1234585" cy="168735"/>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generated</m:t>
                          </m:r>
                          <m: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signal</m:t>
                          </m:r>
                          <m: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acc>
                            <m:accPr>
                              <m:chr m:val="̃"/>
                              <m:ctrlPr>
                                <a:rPr kumimoji="0" lang="en-US" altLang="zh-CN" sz="1200" b="0" i="1" u="none" strike="noStrike" kern="0" cap="none" spc="0" normalizeH="0" baseline="0" noProof="0" smtClean="0">
                                  <a:ln>
                                    <a:noFill/>
                                  </a:ln>
                                  <a:solidFill>
                                    <a:prstClr val="black"/>
                                  </a:solidFill>
                                  <a:effectLst/>
                                  <a:uLnTx/>
                                  <a:uFillTx/>
                                  <a:latin typeface="Cambria Math" panose="02040503050406030204" pitchFamily="18" charset="0"/>
                                  <a:cs typeface="+mn-cs"/>
                                </a:rPr>
                              </m:ctrlPr>
                            </m:accPr>
                            <m:e>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y</m:t>
                              </m:r>
                            </m:e>
                          </m:acc>
                        </m:oMath>
                      </m:oMathPara>
                    </a14:m>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30" name="文本框 229">
                    <a:extLst>
                      <a:ext uri="{FF2B5EF4-FFF2-40B4-BE49-F238E27FC236}">
                        <a16:creationId xmlns:a16="http://schemas.microsoft.com/office/drawing/2014/main" id="{62796528-57C0-4BB6-B8E4-BA456321177B}"/>
                      </a:ext>
                    </a:extLst>
                  </p:cNvPr>
                  <p:cNvSpPr txBox="1">
                    <a:spLocks noRot="1" noChangeAspect="1" noMove="1" noResize="1" noEditPoints="1" noAdjustHandles="1" noChangeArrowheads="1" noChangeShapeType="1" noTextEdit="1"/>
                  </p:cNvSpPr>
                  <p:nvPr/>
                </p:nvSpPr>
                <p:spPr>
                  <a:xfrm>
                    <a:off x="6315741" y="5961830"/>
                    <a:ext cx="1234585" cy="168735"/>
                  </a:xfrm>
                  <a:prstGeom prst="rect">
                    <a:avLst/>
                  </a:prstGeom>
                  <a:blipFill>
                    <a:blip r:embed="rId11"/>
                    <a:stretch>
                      <a:fillRect l="-3941" t="-20000" r="-16256"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0007F086-C36B-472D-8980-1E92EEDE05F2}"/>
                      </a:ext>
                    </a:extLst>
                  </p:cNvPr>
                  <p:cNvSpPr txBox="1"/>
                  <p:nvPr/>
                </p:nvSpPr>
                <p:spPr>
                  <a:xfrm>
                    <a:off x="4673622" y="6245350"/>
                    <a:ext cx="1575215" cy="168735"/>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conventional</m:t>
                          </m:r>
                          <m: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200" b="0" i="0" u="none" strike="noStrike" kern="0" cap="none" spc="0" normalizeH="0" baseline="0" noProof="0" smtClean="0">
                              <a:ln>
                                <a:noFill/>
                              </a:ln>
                              <a:solidFill>
                                <a:prstClr val="black"/>
                              </a:solidFill>
                              <a:effectLst/>
                              <a:uLnTx/>
                              <a:uFillTx/>
                              <a:latin typeface="Cambria Math" panose="02040503050406030204" pitchFamily="18" charset="0"/>
                              <a:cs typeface="+mn-cs"/>
                            </a:rPr>
                            <m:t>generator</m:t>
                          </m:r>
                        </m:oMath>
                      </m:oMathPara>
                    </a14:m>
                    <a:endParaRPr kumimoji="0" lang="zh-CN" altLang="en-US" sz="12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32" name="文本框 231">
                    <a:extLst>
                      <a:ext uri="{FF2B5EF4-FFF2-40B4-BE49-F238E27FC236}">
                        <a16:creationId xmlns:a16="http://schemas.microsoft.com/office/drawing/2014/main" id="{190D8773-D3B7-40B7-B1BB-063F134C75DB}"/>
                      </a:ext>
                    </a:extLst>
                  </p:cNvPr>
                  <p:cNvSpPr txBox="1">
                    <a:spLocks noRot="1" noChangeAspect="1" noMove="1" noResize="1" noEditPoints="1" noAdjustHandles="1" noChangeArrowheads="1" noChangeShapeType="1" noTextEdit="1"/>
                  </p:cNvSpPr>
                  <p:nvPr/>
                </p:nvSpPr>
                <p:spPr>
                  <a:xfrm>
                    <a:off x="4673622" y="6245350"/>
                    <a:ext cx="1575215" cy="168735"/>
                  </a:xfrm>
                  <a:prstGeom prst="rect">
                    <a:avLst/>
                  </a:prstGeom>
                  <a:blipFill>
                    <a:blip r:embed="rId12"/>
                    <a:stretch>
                      <a:fillRect l="-1931" r="-1544" b="-26667"/>
                    </a:stretch>
                  </a:blipFill>
                </p:spPr>
                <p:txBody>
                  <a:bodyPr/>
                  <a:lstStyle/>
                  <a:p>
                    <a:r>
                      <a:rPr lang="zh-CN" altLang="en-US">
                        <a:noFill/>
                      </a:rPr>
                      <a:t> </a:t>
                    </a:r>
                  </a:p>
                </p:txBody>
              </p:sp>
            </mc:Fallback>
          </mc:AlternateContent>
        </p:grpSp>
      </p:grpSp>
      <p:graphicFrame>
        <p:nvGraphicFramePr>
          <p:cNvPr id="58" name="对象 57">
            <a:extLst>
              <a:ext uri="{FF2B5EF4-FFF2-40B4-BE49-F238E27FC236}">
                <a16:creationId xmlns:a16="http://schemas.microsoft.com/office/drawing/2014/main" id="{6212549E-9896-4C63-9693-43A89A030B32}"/>
              </a:ext>
            </a:extLst>
          </p:cNvPr>
          <p:cNvGraphicFramePr>
            <a:graphicFrameLocks noChangeAspect="1"/>
          </p:cNvGraphicFramePr>
          <p:nvPr>
            <p:extLst>
              <p:ext uri="{D42A27DB-BD31-4B8C-83A1-F6EECF244321}">
                <p14:modId xmlns:p14="http://schemas.microsoft.com/office/powerpoint/2010/main" val="2990318420"/>
              </p:ext>
            </p:extLst>
          </p:nvPr>
        </p:nvGraphicFramePr>
        <p:xfrm>
          <a:off x="5294694" y="4540967"/>
          <a:ext cx="3697142" cy="1908202"/>
        </p:xfrm>
        <a:graphic>
          <a:graphicData uri="http://schemas.openxmlformats.org/presentationml/2006/ole">
            <mc:AlternateContent xmlns:mc="http://schemas.openxmlformats.org/markup-compatibility/2006">
              <mc:Choice xmlns:v="urn:schemas-microsoft-com:vml" Requires="v">
                <p:oleObj spid="_x0000_s3191" name="Equation" r:id="rId13" imgW="2361960" imgH="1218960" progId="Equation.DSMT4">
                  <p:embed/>
                </p:oleObj>
              </mc:Choice>
              <mc:Fallback>
                <p:oleObj name="Equation" r:id="rId13" imgW="2361960" imgH="1218960" progId="Equation.DSMT4">
                  <p:embed/>
                  <p:pic>
                    <p:nvPicPr>
                      <p:cNvPr id="4" name="对象 3">
                        <a:extLst>
                          <a:ext uri="{FF2B5EF4-FFF2-40B4-BE49-F238E27FC236}">
                            <a16:creationId xmlns:a16="http://schemas.microsoft.com/office/drawing/2014/main" id="{79F2E53F-EB14-482C-A8A7-A726AF66B6C2}"/>
                          </a:ext>
                        </a:extLst>
                      </p:cNvPr>
                      <p:cNvPicPr/>
                      <p:nvPr/>
                    </p:nvPicPr>
                    <p:blipFill>
                      <a:blip r:embed="rId14"/>
                      <a:stretch>
                        <a:fillRect/>
                      </a:stretch>
                    </p:blipFill>
                    <p:spPr>
                      <a:xfrm>
                        <a:off x="5294694" y="4540967"/>
                        <a:ext cx="3697142" cy="1908202"/>
                      </a:xfrm>
                      <a:prstGeom prst="rect">
                        <a:avLst/>
                      </a:prstGeom>
                      <a:ln w="19050">
                        <a:solidFill>
                          <a:srgbClr val="FF0000"/>
                        </a:solidFill>
                      </a:ln>
                    </p:spPr>
                  </p:pic>
                </p:oleObj>
              </mc:Fallback>
            </mc:AlternateContent>
          </a:graphicData>
        </a:graphic>
      </p:graphicFrame>
      <p:grpSp>
        <p:nvGrpSpPr>
          <p:cNvPr id="59" name="组合 58">
            <a:extLst>
              <a:ext uri="{FF2B5EF4-FFF2-40B4-BE49-F238E27FC236}">
                <a16:creationId xmlns:a16="http://schemas.microsoft.com/office/drawing/2014/main" id="{7EF61740-E78B-48F3-859F-7D18C53E9DD2}"/>
              </a:ext>
            </a:extLst>
          </p:cNvPr>
          <p:cNvGrpSpPr/>
          <p:nvPr/>
        </p:nvGrpSpPr>
        <p:grpSpPr>
          <a:xfrm>
            <a:off x="4451447" y="2787393"/>
            <a:ext cx="1822611" cy="395988"/>
            <a:chOff x="1982383" y="5071591"/>
            <a:chExt cx="1227744" cy="394292"/>
          </a:xfrm>
          <a:solidFill>
            <a:srgbClr val="A40000"/>
          </a:solidFill>
        </p:grpSpPr>
        <p:sp>
          <p:nvSpPr>
            <p:cNvPr id="60" name="圆角矩形标注 20">
              <a:extLst>
                <a:ext uri="{FF2B5EF4-FFF2-40B4-BE49-F238E27FC236}">
                  <a16:creationId xmlns:a16="http://schemas.microsoft.com/office/drawing/2014/main" id="{6FF7B2D7-A16D-4774-ABFE-20B1100980F1}"/>
                </a:ext>
              </a:extLst>
            </p:cNvPr>
            <p:cNvSpPr/>
            <p:nvPr/>
          </p:nvSpPr>
          <p:spPr bwMode="auto">
            <a:xfrm flipV="1">
              <a:off x="2068715" y="5074660"/>
              <a:ext cx="1068619" cy="391223"/>
            </a:xfrm>
            <a:prstGeom prst="wedgeRoundRectCallout">
              <a:avLst>
                <a:gd name="adj1" fmla="val -63767"/>
                <a:gd name="adj2" fmla="val 73984"/>
                <a:gd name="adj3" fmla="val 16667"/>
              </a:avLst>
            </a:prstGeom>
            <a:grpFill/>
            <a:ln w="9525" cap="flat" cmpd="sng" algn="ctr">
              <a:solidFill>
                <a:srgbClr val="A4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p:txBody>
        </p:sp>
        <p:sp>
          <p:nvSpPr>
            <p:cNvPr id="61" name="文本框 60">
              <a:extLst>
                <a:ext uri="{FF2B5EF4-FFF2-40B4-BE49-F238E27FC236}">
                  <a16:creationId xmlns:a16="http://schemas.microsoft.com/office/drawing/2014/main" id="{608467A3-F521-4F56-949F-87E34B3E656A}"/>
                </a:ext>
              </a:extLst>
            </p:cNvPr>
            <p:cNvSpPr txBox="1"/>
            <p:nvPr/>
          </p:nvSpPr>
          <p:spPr>
            <a:xfrm>
              <a:off x="1982383" y="5071591"/>
              <a:ext cx="1227744" cy="367750"/>
            </a:xfrm>
            <a:prstGeom prst="rect">
              <a:avLst/>
            </a:prstGeom>
            <a:noFill/>
            <a:ln>
              <a:noFill/>
            </a:ln>
          </p:spPr>
          <p:txBody>
            <a:bodyPr wrap="square" rtlCol="0">
              <a:spAutoFit/>
            </a:bodyPr>
            <a:lstStyle/>
            <a:p>
              <a:pPr algn="ctr"/>
              <a:r>
                <a:rPr lang="en-US" altLang="zh-CN" dirty="0" err="1">
                  <a:solidFill>
                    <a:schemeClr val="bg1"/>
                  </a:solidFill>
                  <a:latin typeface="Times" panose="02020603050405020304" pitchFamily="18" charset="0"/>
                  <a:ea typeface="黑体" panose="02010609060101010101" pitchFamily="49" charset="-122"/>
                  <a:cs typeface="Times" panose="02020603050405020304" pitchFamily="18" charset="0"/>
                </a:rPr>
                <a:t>Nework</a:t>
              </a:r>
              <a:r>
                <a:rPr lang="en-US" altLang="zh-CN" dirty="0">
                  <a:solidFill>
                    <a:schemeClr val="bg1"/>
                  </a:solidFill>
                  <a:latin typeface="Times" panose="02020603050405020304" pitchFamily="18" charset="0"/>
                  <a:ea typeface="黑体" panose="02010609060101010101" pitchFamily="49" charset="-122"/>
                  <a:cs typeface="Times" panose="02020603050405020304" pitchFamily="18" charset="0"/>
                </a:rPr>
                <a:t> weight</a:t>
              </a:r>
              <a:endParaRPr lang="zh-CN" altLang="en-US" dirty="0">
                <a:solidFill>
                  <a:schemeClr val="bg1"/>
                </a:solidFill>
                <a:latin typeface="Times" panose="02020603050405020304" pitchFamily="18" charset="0"/>
                <a:ea typeface="黑体" panose="02010609060101010101" pitchFamily="49" charset="-122"/>
                <a:cs typeface="Times" panose="02020603050405020304" pitchFamily="18" charset="0"/>
              </a:endParaRPr>
            </a:p>
          </p:txBody>
        </p:sp>
      </p:grpSp>
      <p:grpSp>
        <p:nvGrpSpPr>
          <p:cNvPr id="62" name="组合 61">
            <a:extLst>
              <a:ext uri="{FF2B5EF4-FFF2-40B4-BE49-F238E27FC236}">
                <a16:creationId xmlns:a16="http://schemas.microsoft.com/office/drawing/2014/main" id="{A8911A8A-4938-4C31-A767-C58184D32EB6}"/>
              </a:ext>
            </a:extLst>
          </p:cNvPr>
          <p:cNvGrpSpPr/>
          <p:nvPr/>
        </p:nvGrpSpPr>
        <p:grpSpPr>
          <a:xfrm>
            <a:off x="-199904" y="4648439"/>
            <a:ext cx="5098540" cy="1684592"/>
            <a:chOff x="4269396" y="4878891"/>
            <a:chExt cx="5098540" cy="1684592"/>
          </a:xfrm>
        </p:grpSpPr>
        <p:sp>
          <p:nvSpPr>
            <p:cNvPr id="63" name="矩形 62">
              <a:extLst>
                <a:ext uri="{FF2B5EF4-FFF2-40B4-BE49-F238E27FC236}">
                  <a16:creationId xmlns:a16="http://schemas.microsoft.com/office/drawing/2014/main" id="{30C1E5BF-DACA-4846-BEEA-63933DA727CA}"/>
                </a:ext>
              </a:extLst>
            </p:cNvPr>
            <p:cNvSpPr/>
            <p:nvPr/>
          </p:nvSpPr>
          <p:spPr>
            <a:xfrm>
              <a:off x="4269396" y="4878891"/>
              <a:ext cx="5098540" cy="168459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矩形: 圆角 63">
                  <a:extLst>
                    <a:ext uri="{FF2B5EF4-FFF2-40B4-BE49-F238E27FC236}">
                      <a16:creationId xmlns:a16="http://schemas.microsoft.com/office/drawing/2014/main" id="{5B0CF54B-C56A-4BAF-8E6A-C17DC17A03B1}"/>
                    </a:ext>
                  </a:extLst>
                </p:cNvPr>
                <p:cNvSpPr/>
                <p:nvPr/>
              </p:nvSpPr>
              <p:spPr>
                <a:xfrm>
                  <a:off x="6137346" y="5365932"/>
                  <a:ext cx="1304032" cy="778348"/>
                </a:xfrm>
                <a:prstGeom prst="roundRect">
                  <a:avLst/>
                </a:prstGeom>
                <a:noFill/>
                <a:ln w="381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𝒇</m:t>
                          </m:r>
                        </m:e>
                        <m:sub>
                          <m:sSubSup>
                            <m:sSubSupPr>
                              <m:ctrlP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sSubSupPr>
                            <m:e>
                              <m:r>
                                <a:rPr kumimoji="0" lang="zh-CN" altLang="en-US"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𝜽</m:t>
                              </m:r>
                            </m:e>
                            <m:sub>
                              <m: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𝑮</m:t>
                              </m:r>
                            </m:sub>
                            <m:sup>
                              <m:r>
                                <a:rPr kumimoji="0" lang="en-US" altLang="zh-CN" sz="1800" b="1" i="1" u="none" strike="noStrike" kern="0" cap="none" spc="0" normalizeH="0" baseline="0" noProof="0" smtClean="0">
                                  <a:ln>
                                    <a:noFill/>
                                  </a:ln>
                                  <a:solidFill>
                                    <a:prstClr val="black"/>
                                  </a:solidFill>
                                  <a:effectLst/>
                                  <a:uLnTx/>
                                  <a:uFillTx/>
                                  <a:latin typeface="Cambria Math" panose="02040503050406030204" pitchFamily="18" charset="0"/>
                                  <a:cs typeface="+mn-cs"/>
                                </a:rPr>
                                <m:t>𝑹</m:t>
                              </m:r>
                            </m:sup>
                          </m:sSubSup>
                        </m:sub>
                      </m:sSub>
                    </m:oMath>
                  </a14:m>
                  <a:r>
                    <a:rPr kumimoji="0" lang="en-US"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(x)</a:t>
                  </a:r>
                  <a:r>
                    <a:rPr kumimoji="0" lang="en-US" altLang="zh-CN" sz="16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mc:Choice>
          <mc:Fallback xmlns="">
            <p:sp>
              <p:nvSpPr>
                <p:cNvPr id="240" name="矩形: 圆角 239">
                  <a:extLst>
                    <a:ext uri="{FF2B5EF4-FFF2-40B4-BE49-F238E27FC236}">
                      <a16:creationId xmlns:a16="http://schemas.microsoft.com/office/drawing/2014/main" id="{183F83D3-413C-4630-A172-359554092C2A}"/>
                    </a:ext>
                  </a:extLst>
                </p:cNvPr>
                <p:cNvSpPr>
                  <a:spLocks noRot="1" noChangeAspect="1" noMove="1" noResize="1" noEditPoints="1" noAdjustHandles="1" noChangeArrowheads="1" noChangeShapeType="1" noTextEdit="1"/>
                </p:cNvSpPr>
                <p:nvPr/>
              </p:nvSpPr>
              <p:spPr>
                <a:xfrm>
                  <a:off x="6137346" y="5365932"/>
                  <a:ext cx="1304032" cy="778348"/>
                </a:xfrm>
                <a:prstGeom prst="roundRect">
                  <a:avLst/>
                </a:prstGeom>
                <a:blipFill>
                  <a:blip r:embed="rId15"/>
                  <a:stretch>
                    <a:fillRect/>
                  </a:stretch>
                </a:blipFill>
                <a:ln w="38100">
                  <a:solidFill>
                    <a:srgbClr val="000000"/>
                  </a:solidFill>
                </a:ln>
              </p:spPr>
              <p:txBody>
                <a:bodyPr/>
                <a:lstStyle/>
                <a:p>
                  <a:r>
                    <a:rPr lang="zh-CN" altLang="en-US">
                      <a:noFill/>
                    </a:rPr>
                    <a:t> </a:t>
                  </a:r>
                </a:p>
              </p:txBody>
            </p:sp>
          </mc:Fallback>
        </mc:AlternateContent>
        <p:cxnSp>
          <p:nvCxnSpPr>
            <p:cNvPr id="65" name="直接箭头连接符 64">
              <a:extLst>
                <a:ext uri="{FF2B5EF4-FFF2-40B4-BE49-F238E27FC236}">
                  <a16:creationId xmlns:a16="http://schemas.microsoft.com/office/drawing/2014/main" id="{098B48EC-0C81-4922-942D-C64EDD30EFEE}"/>
                </a:ext>
              </a:extLst>
            </p:cNvPr>
            <p:cNvCxnSpPr>
              <a:endCxn id="64" idx="1"/>
            </p:cNvCxnSpPr>
            <p:nvPr/>
          </p:nvCxnSpPr>
          <p:spPr>
            <a:xfrm>
              <a:off x="5151694" y="5755106"/>
              <a:ext cx="985652" cy="0"/>
            </a:xfrm>
            <a:prstGeom prst="straightConnector1">
              <a:avLst/>
            </a:prstGeom>
            <a:noFill/>
            <a:ln w="38100" cap="flat" cmpd="sng" algn="ctr">
              <a:solidFill>
                <a:srgbClr val="000000"/>
              </a:solidFill>
              <a:prstDash val="solid"/>
              <a:miter lim="800000"/>
              <a:headEnd type="none"/>
              <a:tailEnd type="stealth"/>
            </a:ln>
            <a:effectLst/>
          </p:spPr>
        </p:cxnSp>
        <p:cxnSp>
          <p:nvCxnSpPr>
            <p:cNvPr id="66" name="直接箭头连接符 65">
              <a:extLst>
                <a:ext uri="{FF2B5EF4-FFF2-40B4-BE49-F238E27FC236}">
                  <a16:creationId xmlns:a16="http://schemas.microsoft.com/office/drawing/2014/main" id="{13AFD2B9-EC86-4692-9CE0-C05EE396B91B}"/>
                </a:ext>
              </a:extLst>
            </p:cNvPr>
            <p:cNvCxnSpPr>
              <a:cxnSpLocks/>
            </p:cNvCxnSpPr>
            <p:nvPr/>
          </p:nvCxnSpPr>
          <p:spPr>
            <a:xfrm>
              <a:off x="7441378" y="5755106"/>
              <a:ext cx="424167" cy="0"/>
            </a:xfrm>
            <a:prstGeom prst="straightConnector1">
              <a:avLst/>
            </a:prstGeom>
            <a:noFill/>
            <a:ln w="38100" cap="flat" cmpd="sng" algn="ctr">
              <a:solidFill>
                <a:srgbClr val="000000"/>
              </a:solidFill>
              <a:prstDash val="solid"/>
              <a:miter lim="800000"/>
              <a:headEnd type="none"/>
              <a:tailEnd type="stealth"/>
            </a:ln>
            <a:effectLst/>
          </p:spPr>
        </p:cxnSp>
        <p:sp>
          <p:nvSpPr>
            <p:cNvPr id="67" name="椭圆 66">
              <a:extLst>
                <a:ext uri="{FF2B5EF4-FFF2-40B4-BE49-F238E27FC236}">
                  <a16:creationId xmlns:a16="http://schemas.microsoft.com/office/drawing/2014/main" id="{685600A2-B50C-444C-9F7A-F6DFA6F3972D}"/>
                </a:ext>
              </a:extLst>
            </p:cNvPr>
            <p:cNvSpPr/>
            <p:nvPr/>
          </p:nvSpPr>
          <p:spPr>
            <a:xfrm>
              <a:off x="7863188" y="5606852"/>
              <a:ext cx="280581" cy="262376"/>
            </a:xfrm>
            <a:prstGeom prst="ellipse">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8" name="加号 67">
              <a:extLst>
                <a:ext uri="{FF2B5EF4-FFF2-40B4-BE49-F238E27FC236}">
                  <a16:creationId xmlns:a16="http://schemas.microsoft.com/office/drawing/2014/main" id="{37EA26EE-F704-4BB1-A99A-8390C958E63E}"/>
                </a:ext>
              </a:extLst>
            </p:cNvPr>
            <p:cNvSpPr/>
            <p:nvPr/>
          </p:nvSpPr>
          <p:spPr>
            <a:xfrm>
              <a:off x="7880742" y="5617813"/>
              <a:ext cx="259200" cy="257910"/>
            </a:xfrm>
            <a:prstGeom prst="mathPlus">
              <a:avLst/>
            </a:prstGeom>
            <a:solidFill>
              <a:srgbClr val="E36F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69" name="连接符: 肘形 68">
              <a:extLst>
                <a:ext uri="{FF2B5EF4-FFF2-40B4-BE49-F238E27FC236}">
                  <a16:creationId xmlns:a16="http://schemas.microsoft.com/office/drawing/2014/main" id="{7B223732-5752-428F-8365-A1F86658531E}"/>
                </a:ext>
              </a:extLst>
            </p:cNvPr>
            <p:cNvCxnSpPr>
              <a:cxnSpLocks/>
            </p:cNvCxnSpPr>
            <p:nvPr/>
          </p:nvCxnSpPr>
          <p:spPr>
            <a:xfrm flipV="1">
              <a:off x="5604697" y="5589415"/>
              <a:ext cx="2400805" cy="151572"/>
            </a:xfrm>
            <a:prstGeom prst="bentConnector4">
              <a:avLst>
                <a:gd name="adj1" fmla="val -355"/>
                <a:gd name="adj2" fmla="val 458461"/>
              </a:avLst>
            </a:prstGeom>
            <a:noFill/>
            <a:ln w="38100" cap="flat" cmpd="sng" algn="ctr">
              <a:solidFill>
                <a:srgbClr val="000000"/>
              </a:solidFill>
              <a:prstDash val="solid"/>
              <a:miter lim="800000"/>
              <a:tailEnd type="triangle"/>
            </a:ln>
            <a:effectLst/>
          </p:spPr>
        </p:cxnSp>
        <p:cxnSp>
          <p:nvCxnSpPr>
            <p:cNvPr id="70" name="直接箭头连接符 69">
              <a:extLst>
                <a:ext uri="{FF2B5EF4-FFF2-40B4-BE49-F238E27FC236}">
                  <a16:creationId xmlns:a16="http://schemas.microsoft.com/office/drawing/2014/main" id="{68F53D17-2E05-420F-A3B1-5306F9E13F00}"/>
                </a:ext>
              </a:extLst>
            </p:cNvPr>
            <p:cNvCxnSpPr>
              <a:cxnSpLocks/>
            </p:cNvCxnSpPr>
            <p:nvPr/>
          </p:nvCxnSpPr>
          <p:spPr>
            <a:xfrm>
              <a:off x="8157547" y="5755106"/>
              <a:ext cx="424167" cy="0"/>
            </a:xfrm>
            <a:prstGeom prst="straightConnector1">
              <a:avLst/>
            </a:prstGeom>
            <a:noFill/>
            <a:ln w="38100" cap="flat" cmpd="sng" algn="ctr">
              <a:solidFill>
                <a:srgbClr val="000000"/>
              </a:solidFill>
              <a:prstDash val="solid"/>
              <a:miter lim="800000"/>
              <a:headEnd type="none"/>
              <a:tailEnd type="stealth"/>
            </a:ln>
            <a:effectLst/>
          </p:spPr>
        </p:cxn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30AFED5C-CCBA-435E-9F67-ABD2DCA5746C}"/>
                    </a:ext>
                  </a:extLst>
                </p:cNvPr>
                <p:cNvSpPr txBox="1"/>
                <p:nvPr/>
              </p:nvSpPr>
              <p:spPr>
                <a:xfrm>
                  <a:off x="4508329" y="5831878"/>
                  <a:ext cx="1332427" cy="49244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transmitted</m:t>
                        </m:r>
                        <m: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oMath>
                    </m:oMathPara>
                  </a14:m>
                  <a:endParaRPr kumimoji="0" lang="en-US" altLang="zh-CN" sz="1600" b="0" i="0" u="none" strike="noStrike" kern="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signal</m:t>
                        </m:r>
                        <m: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x</m:t>
                        </m:r>
                      </m:oMath>
                    </m:oMathPara>
                  </a14:m>
                  <a:endParaRPr kumimoji="0" lang="zh-CN" altLang="en-US"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253" name="文本框 252">
                  <a:extLst>
                    <a:ext uri="{FF2B5EF4-FFF2-40B4-BE49-F238E27FC236}">
                      <a16:creationId xmlns:a16="http://schemas.microsoft.com/office/drawing/2014/main" id="{860A330C-3D21-4323-BD66-CAEA76840076}"/>
                    </a:ext>
                  </a:extLst>
                </p:cNvPr>
                <p:cNvSpPr txBox="1">
                  <a:spLocks noRot="1" noChangeAspect="1" noMove="1" noResize="1" noEditPoints="1" noAdjustHandles="1" noChangeArrowheads="1" noChangeShapeType="1" noTextEdit="1"/>
                </p:cNvSpPr>
                <p:nvPr/>
              </p:nvSpPr>
              <p:spPr>
                <a:xfrm>
                  <a:off x="4508329" y="5831878"/>
                  <a:ext cx="1332427" cy="492443"/>
                </a:xfrm>
                <a:prstGeom prst="rect">
                  <a:avLst/>
                </a:prstGeom>
                <a:blipFill>
                  <a:blip r:embed="rId16"/>
                  <a:stretch>
                    <a:fillRect b="-1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0009E133-25A7-4E20-99B5-A9190F6E5A74}"/>
                    </a:ext>
                  </a:extLst>
                </p:cNvPr>
                <p:cNvSpPr txBox="1"/>
                <p:nvPr/>
              </p:nvSpPr>
              <p:spPr>
                <a:xfrm>
                  <a:off x="8038351" y="5853484"/>
                  <a:ext cx="971420" cy="49244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generated</m:t>
                        </m:r>
                        <m: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oMath>
                    </m:oMathPara>
                  </a14:m>
                  <a:endParaRPr kumimoji="0" lang="en-US" altLang="zh-CN" sz="1600" b="0" i="0" u="none" strike="noStrike" kern="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signal</m:t>
                        </m:r>
                        <m: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acc>
                          <m:accPr>
                            <m:chr m:val="̃"/>
                            <m:ctrl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ctrlPr>
                          </m:accPr>
                          <m:e>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y</m:t>
                            </m:r>
                          </m:e>
                        </m:acc>
                      </m:oMath>
                    </m:oMathPara>
                  </a14:m>
                  <a:endParaRPr kumimoji="0" lang="zh-CN" altLang="en-US" sz="16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59" name="文本框 258">
                  <a:extLst>
                    <a:ext uri="{FF2B5EF4-FFF2-40B4-BE49-F238E27FC236}">
                      <a16:creationId xmlns:a16="http://schemas.microsoft.com/office/drawing/2014/main" id="{0902420D-49E2-4F31-91F6-441113D55F8C}"/>
                    </a:ext>
                  </a:extLst>
                </p:cNvPr>
                <p:cNvSpPr txBox="1">
                  <a:spLocks noRot="1" noChangeAspect="1" noMove="1" noResize="1" noEditPoints="1" noAdjustHandles="1" noChangeArrowheads="1" noChangeShapeType="1" noTextEdit="1"/>
                </p:cNvSpPr>
                <p:nvPr/>
              </p:nvSpPr>
              <p:spPr>
                <a:xfrm>
                  <a:off x="8038351" y="5853484"/>
                  <a:ext cx="971420" cy="492443"/>
                </a:xfrm>
                <a:prstGeom prst="rect">
                  <a:avLst/>
                </a:prstGeom>
                <a:blipFill>
                  <a:blip r:embed="rId17"/>
                  <a:stretch>
                    <a:fillRect l="-7547" r="-12579" b="-160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0531A4A3-82D1-4BCF-A11B-D1F93F5D48AC}"/>
                    </a:ext>
                  </a:extLst>
                </p:cNvPr>
                <p:cNvSpPr txBox="1"/>
                <p:nvPr/>
              </p:nvSpPr>
              <p:spPr>
                <a:xfrm>
                  <a:off x="5965925" y="6222817"/>
                  <a:ext cx="1678345" cy="246220"/>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residual</m:t>
                        </m:r>
                        <m: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 </m:t>
                        </m:r>
                        <m:r>
                          <m:rPr>
                            <m:sty m:val="p"/>
                          </m:rPr>
                          <a:rPr kumimoji="0" lang="en-US" altLang="zh-CN" sz="1600" b="0" i="0" u="none" strike="noStrike" kern="0" cap="none" spc="0" normalizeH="0" baseline="0" noProof="0" smtClean="0">
                            <a:ln>
                              <a:noFill/>
                            </a:ln>
                            <a:solidFill>
                              <a:prstClr val="black"/>
                            </a:solidFill>
                            <a:effectLst/>
                            <a:uLnTx/>
                            <a:uFillTx/>
                            <a:latin typeface="Cambria Math" panose="02040503050406030204" pitchFamily="18" charset="0"/>
                            <a:cs typeface="+mn-cs"/>
                          </a:rPr>
                          <m:t>generator</m:t>
                        </m:r>
                      </m:oMath>
                    </m:oMathPara>
                  </a14:m>
                  <a:endParaRPr kumimoji="0" lang="zh-CN" altLang="en-US" sz="16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60" name="文本框 259">
                  <a:extLst>
                    <a:ext uri="{FF2B5EF4-FFF2-40B4-BE49-F238E27FC236}">
                      <a16:creationId xmlns:a16="http://schemas.microsoft.com/office/drawing/2014/main" id="{70A30857-DD1E-46A3-96C4-A662FFDFFF1E}"/>
                    </a:ext>
                  </a:extLst>
                </p:cNvPr>
                <p:cNvSpPr txBox="1">
                  <a:spLocks noRot="1" noChangeAspect="1" noMove="1" noResize="1" noEditPoints="1" noAdjustHandles="1" noChangeArrowheads="1" noChangeShapeType="1" noTextEdit="1"/>
                </p:cNvSpPr>
                <p:nvPr/>
              </p:nvSpPr>
              <p:spPr>
                <a:xfrm>
                  <a:off x="5965925" y="6222817"/>
                  <a:ext cx="1678345" cy="246220"/>
                </a:xfrm>
                <a:prstGeom prst="rect">
                  <a:avLst/>
                </a:prstGeom>
                <a:blipFill>
                  <a:blip r:embed="rId18"/>
                  <a:stretch>
                    <a:fillRect l="-2182" r="-2909" b="-30000"/>
                  </a:stretch>
                </a:blipFill>
              </p:spPr>
              <p:txBody>
                <a:bodyPr/>
                <a:lstStyle/>
                <a:p>
                  <a:r>
                    <a:rPr lang="zh-CN" altLang="en-US">
                      <a:noFill/>
                    </a:rPr>
                    <a:t> </a:t>
                  </a:r>
                </a:p>
              </p:txBody>
            </p:sp>
          </mc:Fallback>
        </mc:AlternateContent>
      </p:grpSp>
      <p:sp>
        <p:nvSpPr>
          <p:cNvPr id="88" name="矩形 87">
            <a:extLst>
              <a:ext uri="{FF2B5EF4-FFF2-40B4-BE49-F238E27FC236}">
                <a16:creationId xmlns:a16="http://schemas.microsoft.com/office/drawing/2014/main" id="{43DE8167-62DB-4392-A56C-F169F7A0EEA1}"/>
              </a:ext>
            </a:extLst>
          </p:cNvPr>
          <p:cNvSpPr/>
          <p:nvPr/>
        </p:nvSpPr>
        <p:spPr bwMode="auto">
          <a:xfrm>
            <a:off x="6165997" y="5840655"/>
            <a:ext cx="2604419" cy="562502"/>
          </a:xfrm>
          <a:prstGeom prst="rect">
            <a:avLst/>
          </a:prstGeom>
          <a:solidFill>
            <a:srgbClr val="FFC000">
              <a:alpha val="32000"/>
            </a:srgbClr>
          </a:solidFill>
          <a:ln w="9525" cap="flat" cmpd="sng" algn="ctr">
            <a:noFill/>
            <a:prstDash val="solid"/>
            <a:round/>
            <a:headEnd type="none" w="med" len="med"/>
            <a:tailEnd type="none" w="med" len="med"/>
          </a:ln>
          <a:effectLst>
            <a:reflection stA="0" endPos="6500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nvGrpSpPr>
          <p:cNvPr id="89" name="组合 88">
            <a:extLst>
              <a:ext uri="{FF2B5EF4-FFF2-40B4-BE49-F238E27FC236}">
                <a16:creationId xmlns:a16="http://schemas.microsoft.com/office/drawing/2014/main" id="{A158697E-8C43-4819-A8A2-8C24F689DB4D}"/>
              </a:ext>
            </a:extLst>
          </p:cNvPr>
          <p:cNvGrpSpPr/>
          <p:nvPr/>
        </p:nvGrpSpPr>
        <p:grpSpPr>
          <a:xfrm>
            <a:off x="2232919" y="2804121"/>
            <a:ext cx="2428210" cy="382947"/>
            <a:chOff x="2914560" y="4642173"/>
            <a:chExt cx="2188728" cy="422914"/>
          </a:xfrm>
          <a:solidFill>
            <a:srgbClr val="A40000"/>
          </a:solidFill>
        </p:grpSpPr>
        <p:sp>
          <p:nvSpPr>
            <p:cNvPr id="90" name="圆角矩形标注 20">
              <a:extLst>
                <a:ext uri="{FF2B5EF4-FFF2-40B4-BE49-F238E27FC236}">
                  <a16:creationId xmlns:a16="http://schemas.microsoft.com/office/drawing/2014/main" id="{8684A507-DA72-49C9-8D8F-CC72CDBE6883}"/>
                </a:ext>
              </a:extLst>
            </p:cNvPr>
            <p:cNvSpPr/>
            <p:nvPr/>
          </p:nvSpPr>
          <p:spPr bwMode="auto">
            <a:xfrm flipV="1">
              <a:off x="3089138" y="4673864"/>
              <a:ext cx="1825147" cy="391223"/>
            </a:xfrm>
            <a:prstGeom prst="wedgeRoundRectCallout">
              <a:avLst>
                <a:gd name="adj1" fmla="val -8476"/>
                <a:gd name="adj2" fmla="val 79598"/>
                <a:gd name="adj3" fmla="val 16667"/>
              </a:avLst>
            </a:prstGeom>
            <a:solidFill>
              <a:srgbClr val="0000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p:txBody>
        </p:sp>
        <p:sp>
          <p:nvSpPr>
            <p:cNvPr id="91" name="文本框 90">
              <a:extLst>
                <a:ext uri="{FF2B5EF4-FFF2-40B4-BE49-F238E27FC236}">
                  <a16:creationId xmlns:a16="http://schemas.microsoft.com/office/drawing/2014/main" id="{9C5F48B1-6AFF-4488-9561-25CC7D0A42CC}"/>
                </a:ext>
              </a:extLst>
            </p:cNvPr>
            <p:cNvSpPr txBox="1"/>
            <p:nvPr/>
          </p:nvSpPr>
          <p:spPr>
            <a:xfrm>
              <a:off x="2914560" y="4642173"/>
              <a:ext cx="2188728" cy="407878"/>
            </a:xfrm>
            <a:prstGeom prst="rect">
              <a:avLst/>
            </a:prstGeom>
            <a:noFill/>
            <a:ln>
              <a:noFill/>
            </a:ln>
          </p:spPr>
          <p:txBody>
            <a:bodyPr wrap="square" rtlCol="0">
              <a:spAutoFit/>
            </a:bodyPr>
            <a:lstStyle/>
            <a:p>
              <a:pPr algn="ctr"/>
              <a:r>
                <a:rPr lang="en-US" altLang="zh-CN" dirty="0">
                  <a:solidFill>
                    <a:schemeClr val="bg1"/>
                  </a:solidFill>
                  <a:latin typeface="Times" panose="02020603050405020304" pitchFamily="18" charset="0"/>
                  <a:ea typeface="黑体" panose="02010609060101010101" pitchFamily="49" charset="-122"/>
                  <a:cs typeface="Times" panose="02020603050405020304" pitchFamily="18" charset="0"/>
                </a:rPr>
                <a:t>Original loss function</a:t>
              </a:r>
              <a:endParaRPr lang="zh-CN" altLang="en-US" dirty="0">
                <a:solidFill>
                  <a:schemeClr val="bg1"/>
                </a:solidFill>
                <a:latin typeface="Times" panose="02020603050405020304" pitchFamily="18" charset="0"/>
                <a:ea typeface="黑体" panose="02010609060101010101" pitchFamily="49" charset="-122"/>
                <a:cs typeface="Times" panose="02020603050405020304" pitchFamily="18" charset="0"/>
              </a:endParaRPr>
            </a:p>
          </p:txBody>
        </p:sp>
      </p:grpSp>
      <p:grpSp>
        <p:nvGrpSpPr>
          <p:cNvPr id="92" name="组合 91">
            <a:extLst>
              <a:ext uri="{FF2B5EF4-FFF2-40B4-BE49-F238E27FC236}">
                <a16:creationId xmlns:a16="http://schemas.microsoft.com/office/drawing/2014/main" id="{2BA88CD1-1FCF-4FFB-AB41-1CAB47444FD6}"/>
              </a:ext>
            </a:extLst>
          </p:cNvPr>
          <p:cNvGrpSpPr/>
          <p:nvPr/>
        </p:nvGrpSpPr>
        <p:grpSpPr>
          <a:xfrm>
            <a:off x="382484" y="2797469"/>
            <a:ext cx="1906191" cy="389239"/>
            <a:chOff x="3075448" y="4667766"/>
            <a:chExt cx="1356422" cy="397326"/>
          </a:xfrm>
          <a:solidFill>
            <a:srgbClr val="A40000"/>
          </a:solidFill>
        </p:grpSpPr>
        <p:sp>
          <p:nvSpPr>
            <p:cNvPr id="93" name="圆角矩形标注 20">
              <a:extLst>
                <a:ext uri="{FF2B5EF4-FFF2-40B4-BE49-F238E27FC236}">
                  <a16:creationId xmlns:a16="http://schemas.microsoft.com/office/drawing/2014/main" id="{A3404907-7EB7-44B3-B161-C5E3010E2AD6}"/>
                </a:ext>
              </a:extLst>
            </p:cNvPr>
            <p:cNvSpPr/>
            <p:nvPr/>
          </p:nvSpPr>
          <p:spPr bwMode="auto">
            <a:xfrm flipV="1">
              <a:off x="3089139" y="4673869"/>
              <a:ext cx="1342731" cy="391223"/>
            </a:xfrm>
            <a:prstGeom prst="wedgeRoundRectCallout">
              <a:avLst>
                <a:gd name="adj1" fmla="val 49886"/>
                <a:gd name="adj2" fmla="val 85211"/>
                <a:gd name="adj3" fmla="val 16667"/>
              </a:avLst>
            </a:prstGeom>
            <a:grpFill/>
            <a:ln w="9525" cap="flat" cmpd="sng" algn="ctr">
              <a:solidFill>
                <a:srgbClr val="A4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p:txBody>
        </p:sp>
        <p:sp>
          <p:nvSpPr>
            <p:cNvPr id="94" name="文本框 93">
              <a:extLst>
                <a:ext uri="{FF2B5EF4-FFF2-40B4-BE49-F238E27FC236}">
                  <a16:creationId xmlns:a16="http://schemas.microsoft.com/office/drawing/2014/main" id="{E1628AC3-0105-4AF4-A8B4-FB429E17665E}"/>
                </a:ext>
              </a:extLst>
            </p:cNvPr>
            <p:cNvSpPr txBox="1"/>
            <p:nvPr/>
          </p:nvSpPr>
          <p:spPr>
            <a:xfrm>
              <a:off x="3075448" y="4667766"/>
              <a:ext cx="1342731" cy="377006"/>
            </a:xfrm>
            <a:prstGeom prst="rect">
              <a:avLst/>
            </a:prstGeom>
            <a:noFill/>
            <a:ln>
              <a:noFill/>
            </a:ln>
          </p:spPr>
          <p:txBody>
            <a:bodyPr wrap="square" rtlCol="0">
              <a:spAutoFit/>
            </a:bodyPr>
            <a:lstStyle/>
            <a:p>
              <a:pPr algn="ctr"/>
              <a:r>
                <a:rPr lang="en-US" altLang="zh-CN" dirty="0">
                  <a:solidFill>
                    <a:schemeClr val="bg1"/>
                  </a:solidFill>
                  <a:latin typeface="Times" panose="02020603050405020304" pitchFamily="18" charset="0"/>
                  <a:ea typeface="黑体" panose="02010609060101010101" pitchFamily="49" charset="-122"/>
                  <a:cs typeface="Times" panose="02020603050405020304" pitchFamily="18" charset="0"/>
                </a:rPr>
                <a:t>New loss function</a:t>
              </a:r>
              <a:endParaRPr lang="zh-CN" altLang="en-US" dirty="0">
                <a:solidFill>
                  <a:schemeClr val="bg1"/>
                </a:solidFill>
                <a:latin typeface="Times" panose="02020603050405020304" pitchFamily="18" charset="0"/>
                <a:ea typeface="黑体" panose="02010609060101010101" pitchFamily="49" charset="-122"/>
                <a:cs typeface="Times" panose="02020603050405020304" pitchFamily="18" charset="0"/>
              </a:endParaRPr>
            </a:p>
          </p:txBody>
        </p:sp>
      </p:grpSp>
      <p:graphicFrame>
        <p:nvGraphicFramePr>
          <p:cNvPr id="95" name="对象 94">
            <a:extLst>
              <a:ext uri="{FF2B5EF4-FFF2-40B4-BE49-F238E27FC236}">
                <a16:creationId xmlns:a16="http://schemas.microsoft.com/office/drawing/2014/main" id="{DDE5A228-CB5A-4EF4-9904-93050609FDB5}"/>
              </a:ext>
            </a:extLst>
          </p:cNvPr>
          <p:cNvGraphicFramePr>
            <a:graphicFrameLocks noChangeAspect="1"/>
          </p:cNvGraphicFramePr>
          <p:nvPr>
            <p:extLst>
              <p:ext uri="{D42A27DB-BD31-4B8C-83A1-F6EECF244321}">
                <p14:modId xmlns:p14="http://schemas.microsoft.com/office/powerpoint/2010/main" val="2974072414"/>
              </p:ext>
            </p:extLst>
          </p:nvPr>
        </p:nvGraphicFramePr>
        <p:xfrm>
          <a:off x="5305490" y="3247633"/>
          <a:ext cx="3697142" cy="1232380"/>
        </p:xfrm>
        <a:graphic>
          <a:graphicData uri="http://schemas.openxmlformats.org/presentationml/2006/ole">
            <mc:AlternateContent xmlns:mc="http://schemas.openxmlformats.org/markup-compatibility/2006">
              <mc:Choice xmlns:v="urn:schemas-microsoft-com:vml" Requires="v">
                <p:oleObj spid="_x0000_s3192" name="Equation" r:id="rId19" imgW="2323800" imgH="774360" progId="Equation.DSMT4">
                  <p:embed/>
                </p:oleObj>
              </mc:Choice>
              <mc:Fallback>
                <p:oleObj name="Equation" r:id="rId19" imgW="2323800" imgH="774360" progId="Equation.DSMT4">
                  <p:embed/>
                  <p:pic>
                    <p:nvPicPr>
                      <p:cNvPr id="2" name="对象 1">
                        <a:extLst>
                          <a:ext uri="{FF2B5EF4-FFF2-40B4-BE49-F238E27FC236}">
                            <a16:creationId xmlns:a16="http://schemas.microsoft.com/office/drawing/2014/main" id="{BC67C10F-E735-4D5F-AB6F-874B199D922C}"/>
                          </a:ext>
                        </a:extLst>
                      </p:cNvPr>
                      <p:cNvPicPr/>
                      <p:nvPr/>
                    </p:nvPicPr>
                    <p:blipFill>
                      <a:blip r:embed="rId20"/>
                      <a:stretch>
                        <a:fillRect/>
                      </a:stretch>
                    </p:blipFill>
                    <p:spPr>
                      <a:xfrm>
                        <a:off x="5305490" y="3247633"/>
                        <a:ext cx="3697142" cy="1232380"/>
                      </a:xfrm>
                      <a:prstGeom prst="rect">
                        <a:avLst/>
                      </a:prstGeom>
                      <a:ln w="19050">
                        <a:solidFill>
                          <a:schemeClr val="accent1">
                            <a:lumMod val="50000"/>
                          </a:schemeClr>
                        </a:solidFill>
                      </a:ln>
                    </p:spPr>
                  </p:pic>
                </p:oleObj>
              </mc:Fallback>
            </mc:AlternateContent>
          </a:graphicData>
        </a:graphic>
      </p:graphicFrame>
      <p:graphicFrame>
        <p:nvGraphicFramePr>
          <p:cNvPr id="96" name="对象 95">
            <a:extLst>
              <a:ext uri="{FF2B5EF4-FFF2-40B4-BE49-F238E27FC236}">
                <a16:creationId xmlns:a16="http://schemas.microsoft.com/office/drawing/2014/main" id="{2EBD542D-3842-4EC4-92B8-871FEB4EC5B6}"/>
              </a:ext>
            </a:extLst>
          </p:cNvPr>
          <p:cNvGraphicFramePr>
            <a:graphicFrameLocks noChangeAspect="1"/>
          </p:cNvGraphicFramePr>
          <p:nvPr>
            <p:extLst>
              <p:ext uri="{D42A27DB-BD31-4B8C-83A1-F6EECF244321}">
                <p14:modId xmlns:p14="http://schemas.microsoft.com/office/powerpoint/2010/main" val="1063615730"/>
              </p:ext>
            </p:extLst>
          </p:nvPr>
        </p:nvGraphicFramePr>
        <p:xfrm>
          <a:off x="2163040" y="2295473"/>
          <a:ext cx="3893057" cy="456593"/>
        </p:xfrm>
        <a:graphic>
          <a:graphicData uri="http://schemas.openxmlformats.org/presentationml/2006/ole">
            <mc:AlternateContent xmlns:mc="http://schemas.openxmlformats.org/markup-compatibility/2006">
              <mc:Choice xmlns:v="urn:schemas-microsoft-com:vml" Requires="v">
                <p:oleObj spid="_x0000_s3193" name="Equation" r:id="rId21" imgW="2057400" imgH="241200" progId="Equation.DSMT4">
                  <p:embed/>
                </p:oleObj>
              </mc:Choice>
              <mc:Fallback>
                <p:oleObj name="Equation" r:id="rId21" imgW="2057400" imgH="241200" progId="Equation.DSMT4">
                  <p:embed/>
                  <p:pic>
                    <p:nvPicPr>
                      <p:cNvPr id="5" name="对象 4">
                        <a:extLst>
                          <a:ext uri="{FF2B5EF4-FFF2-40B4-BE49-F238E27FC236}">
                            <a16:creationId xmlns:a16="http://schemas.microsoft.com/office/drawing/2014/main" id="{ED3CFDA7-B63E-4AA5-BBF9-67E96E4F5089}"/>
                          </a:ext>
                        </a:extLst>
                      </p:cNvPr>
                      <p:cNvPicPr/>
                      <p:nvPr/>
                    </p:nvPicPr>
                    <p:blipFill>
                      <a:blip r:embed="rId22"/>
                      <a:stretch>
                        <a:fillRect/>
                      </a:stretch>
                    </p:blipFill>
                    <p:spPr>
                      <a:xfrm>
                        <a:off x="2163040" y="2295473"/>
                        <a:ext cx="3893057" cy="456593"/>
                      </a:xfrm>
                      <a:prstGeom prst="rect">
                        <a:avLst/>
                      </a:prstGeom>
                    </p:spPr>
                  </p:pic>
                </p:oleObj>
              </mc:Fallback>
            </mc:AlternateContent>
          </a:graphicData>
        </a:graphic>
      </p:graphicFrame>
      <p:sp>
        <p:nvSpPr>
          <p:cNvPr id="97" name="矩形 96">
            <a:extLst>
              <a:ext uri="{FF2B5EF4-FFF2-40B4-BE49-F238E27FC236}">
                <a16:creationId xmlns:a16="http://schemas.microsoft.com/office/drawing/2014/main" id="{017752A1-F860-44DE-94D4-6E00A4486D9A}"/>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31155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extLst mod="1">
    <p:ext uri="{E180D4A7-C9FB-4DFB-919C-405C955672EB}">
      <p14:showEvtLst xmlns:p14="http://schemas.microsoft.com/office/powerpoint/2010/main">
        <p14:playEvt time="2040" objId="4"/>
        <p14:playEvt time="17532" objId="5"/>
        <p14:stopEvt time="37875" objId="4"/>
        <p14:stopEvt time="69473"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57996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Algorithm</a:t>
            </a:r>
          </a:p>
        </p:txBody>
      </p:sp>
      <p:sp>
        <p:nvSpPr>
          <p:cNvPr id="97" name="矩形 96">
            <a:extLst>
              <a:ext uri="{FF2B5EF4-FFF2-40B4-BE49-F238E27FC236}">
                <a16:creationId xmlns:a16="http://schemas.microsoft.com/office/drawing/2014/main" id="{017752A1-F860-44DE-94D4-6E00A4486D9A}"/>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6D2EB7D1-68F6-4B4E-93E3-574D318DBFD5}"/>
              </a:ext>
            </a:extLst>
          </p:cNvPr>
          <p:cNvSpPr txBox="1"/>
          <p:nvPr/>
        </p:nvSpPr>
        <p:spPr>
          <a:xfrm>
            <a:off x="87265" y="121531"/>
            <a:ext cx="5827236"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RA-GAN based training scheme</a:t>
            </a:r>
          </a:p>
        </p:txBody>
      </p:sp>
      <p:pic>
        <p:nvPicPr>
          <p:cNvPr id="42" name="图片 41">
            <a:extLst>
              <a:ext uri="{FF2B5EF4-FFF2-40B4-BE49-F238E27FC236}">
                <a16:creationId xmlns:a16="http://schemas.microsoft.com/office/drawing/2014/main" id="{3B5E1937-8FE3-4D5C-897B-5BB17A1961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3319" y="1634019"/>
            <a:ext cx="3259615" cy="4931881"/>
          </a:xfrm>
          <a:prstGeom prst="rect">
            <a:avLst/>
          </a:prstGeom>
        </p:spPr>
      </p:pic>
      <p:cxnSp>
        <p:nvCxnSpPr>
          <p:cNvPr id="43" name="直接箭头连接符 42">
            <a:extLst>
              <a:ext uri="{FF2B5EF4-FFF2-40B4-BE49-F238E27FC236}">
                <a16:creationId xmlns:a16="http://schemas.microsoft.com/office/drawing/2014/main" id="{98CD41F4-7E9A-4089-A350-9C62E9180ACA}"/>
              </a:ext>
            </a:extLst>
          </p:cNvPr>
          <p:cNvCxnSpPr>
            <a:cxnSpLocks/>
            <a:stCxn id="44" idx="2"/>
            <a:endCxn id="45" idx="0"/>
          </p:cNvCxnSpPr>
          <p:nvPr/>
        </p:nvCxnSpPr>
        <p:spPr bwMode="auto">
          <a:xfrm>
            <a:off x="6804315" y="2770971"/>
            <a:ext cx="0" cy="55692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mc:AlternateContent xmlns:mc="http://schemas.openxmlformats.org/markup-compatibility/2006" xmlns:a14="http://schemas.microsoft.com/office/drawing/2010/main">
        <mc:Choice Requires="a14">
          <p:sp>
            <p:nvSpPr>
              <p:cNvPr id="44" name="圆角矩形 15">
                <a:extLst>
                  <a:ext uri="{FF2B5EF4-FFF2-40B4-BE49-F238E27FC236}">
                    <a16:creationId xmlns:a16="http://schemas.microsoft.com/office/drawing/2014/main" id="{85B6A98F-CB24-4A29-89B9-821FD1038A88}"/>
                  </a:ext>
                </a:extLst>
              </p:cNvPr>
              <p:cNvSpPr/>
              <p:nvPr/>
            </p:nvSpPr>
            <p:spPr bwMode="auto">
              <a:xfrm>
                <a:off x="4972209" y="1378248"/>
                <a:ext cx="3664212" cy="1392723"/>
              </a:xfrm>
              <a:prstGeom prst="roundRect">
                <a:avLst/>
              </a:prstGeom>
              <a:solidFill>
                <a:srgbClr val="93CE54"/>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r>
                  <a:rPr lang="en-US" altLang="zh-CN" sz="2000" dirty="0">
                    <a:solidFill>
                      <a:srgbClr val="000000"/>
                    </a:solidFill>
                    <a:latin typeface="Times" panose="02020603050405020304" pitchFamily="18" charset="0"/>
                    <a:ea typeface="SimHei" panose="02010609060101010101" pitchFamily="49" charset="-122"/>
                    <a:cs typeface="Times" panose="02020603050405020304" pitchFamily="18" charset="0"/>
                  </a:rPr>
                  <a:t>Initialize </a:t>
                </a:r>
                <a:r>
                  <a:rPr lang="en-US" altLang="zh-CN" sz="2000" dirty="0">
                    <a:solidFill>
                      <a:srgbClr val="C00000"/>
                    </a:solidFill>
                    <a:latin typeface="Times" panose="02020603050405020304" pitchFamily="18" charset="0"/>
                    <a:ea typeface="SimHei" panose="02010609060101010101" pitchFamily="49" charset="-122"/>
                    <a:cs typeface="Times" panose="02020603050405020304" pitchFamily="18" charset="0"/>
                  </a:rPr>
                  <a:t>network weights </a:t>
                </a:r>
                <a:r>
                  <a:rPr lang="en-US" altLang="zh-CN" sz="2000" dirty="0">
                    <a:solidFill>
                      <a:srgbClr val="000000"/>
                    </a:solidFill>
                    <a:latin typeface="Times" panose="02020603050405020304" pitchFamily="18" charset="0"/>
                    <a:ea typeface="SimHei" panose="02010609060101010101" pitchFamily="49" charset="-122"/>
                    <a:cs typeface="Times" panose="02020603050405020304" pitchFamily="18" charset="0"/>
                  </a:rPr>
                  <a:t>for transmitter, receiver, residual generators, and discriminators</a:t>
                </a:r>
                <a14:m>
                  <m:oMath xmlns:m="http://schemas.openxmlformats.org/officeDocument/2006/math">
                    <m:sSub>
                      <m:sSubPr>
                        <m:ctrlPr>
                          <a:rPr lang="en-US" altLang="zh-CN" sz="2000" b="1" i="1">
                            <a:solidFill>
                              <a:srgbClr val="C00000"/>
                            </a:solidFill>
                            <a:latin typeface="Cambria Math" panose="02040503050406030204" pitchFamily="18" charset="0"/>
                            <a:ea typeface="微软雅黑" panose="020B0503020204020204" pitchFamily="34" charset="-122"/>
                          </a:rPr>
                        </m:ctrlPr>
                      </m:sSubPr>
                      <m:e>
                        <m:sSub>
                          <m:sSubPr>
                            <m:ctrlPr>
                              <a:rPr lang="en-US" altLang="zh-CN" sz="2000" b="1" i="1">
                                <a:solidFill>
                                  <a:srgbClr val="C00000"/>
                                </a:solidFill>
                                <a:latin typeface="Cambria Math" panose="02040503050406030204" pitchFamily="18" charset="0"/>
                                <a:ea typeface="微软雅黑" panose="020B0503020204020204" pitchFamily="34" charset="-122"/>
                              </a:rPr>
                            </m:ctrlPr>
                          </m:sSubPr>
                          <m:e>
                            <m:r>
                              <a:rPr lang="en-US" altLang="zh-CN" sz="2000" b="1" i="1" smtClean="0">
                                <a:solidFill>
                                  <a:srgbClr val="C00000"/>
                                </a:solidFill>
                                <a:latin typeface="Cambria Math" panose="02040503050406030204" pitchFamily="18" charset="0"/>
                                <a:ea typeface="微软雅黑" panose="020B0503020204020204" pitchFamily="34" charset="-122"/>
                              </a:rPr>
                              <m:t> </m:t>
                            </m:r>
                            <m:r>
                              <a:rPr lang="zh-CN" altLang="en-US" sz="2000" b="1" i="1">
                                <a:solidFill>
                                  <a:srgbClr val="C00000"/>
                                </a:solidFill>
                                <a:latin typeface="Cambria Math" panose="02040503050406030204" pitchFamily="18" charset="0"/>
                                <a:ea typeface="微软雅黑" panose="020B0503020204020204" pitchFamily="34" charset="-122"/>
                              </a:rPr>
                              <m:t>𝜽</m:t>
                            </m:r>
                          </m:e>
                          <m:sub>
                            <m:r>
                              <a:rPr lang="en-US" altLang="zh-CN" sz="2000" b="1" i="1">
                                <a:solidFill>
                                  <a:srgbClr val="C00000"/>
                                </a:solidFill>
                                <a:latin typeface="Cambria Math" panose="02040503050406030204" pitchFamily="18" charset="0"/>
                                <a:ea typeface="微软雅黑" panose="020B0503020204020204" pitchFamily="34" charset="-122"/>
                              </a:rPr>
                              <m:t>𝑻</m:t>
                            </m:r>
                          </m:sub>
                        </m:sSub>
                        <m:r>
                          <a:rPr lang="en-US" altLang="zh-CN" sz="2000" b="1" i="1" smtClean="0">
                            <a:solidFill>
                              <a:srgbClr val="C00000"/>
                            </a:solidFill>
                            <a:latin typeface="Cambria Math" panose="02040503050406030204" pitchFamily="18" charset="0"/>
                            <a:ea typeface="微软雅黑" panose="020B0503020204020204" pitchFamily="34" charset="-122"/>
                          </a:rPr>
                          <m:t>,</m:t>
                        </m:r>
                        <m:r>
                          <a:rPr lang="zh-CN" altLang="en-US" sz="2000" b="1" i="1">
                            <a:solidFill>
                              <a:srgbClr val="C00000"/>
                            </a:solidFill>
                            <a:latin typeface="Cambria Math" panose="02040503050406030204" pitchFamily="18" charset="0"/>
                            <a:ea typeface="微软雅黑" panose="020B0503020204020204" pitchFamily="34" charset="-122"/>
                          </a:rPr>
                          <m:t>𝜽</m:t>
                        </m:r>
                      </m:e>
                      <m:sub>
                        <m:r>
                          <a:rPr lang="en-US" altLang="zh-CN" sz="2000" b="1" i="1" smtClean="0">
                            <a:solidFill>
                              <a:srgbClr val="C00000"/>
                            </a:solidFill>
                            <a:latin typeface="Cambria Math" panose="02040503050406030204" pitchFamily="18" charset="0"/>
                            <a:ea typeface="微软雅黑" panose="020B0503020204020204" pitchFamily="34" charset="-122"/>
                          </a:rPr>
                          <m:t>𝑹</m:t>
                        </m:r>
                      </m:sub>
                    </m:sSub>
                    <m:r>
                      <a:rPr lang="en-US" altLang="zh-CN" sz="2000" b="1" i="1" smtClean="0">
                        <a:solidFill>
                          <a:srgbClr val="C00000"/>
                        </a:solidFill>
                        <a:latin typeface="Cambria Math" panose="02040503050406030204" pitchFamily="18" charset="0"/>
                        <a:ea typeface="微软雅黑" panose="020B0503020204020204" pitchFamily="34" charset="-122"/>
                      </a:rPr>
                      <m:t>,</m:t>
                    </m:r>
                    <m:sSub>
                      <m:sSubPr>
                        <m:ctrlPr>
                          <a:rPr lang="en-US" altLang="zh-CN" sz="2000" b="1" i="1">
                            <a:solidFill>
                              <a:srgbClr val="C00000"/>
                            </a:solidFill>
                            <a:latin typeface="Cambria Math" panose="02040503050406030204" pitchFamily="18" charset="0"/>
                            <a:ea typeface="微软雅黑" panose="020B0503020204020204" pitchFamily="34" charset="-122"/>
                          </a:rPr>
                        </m:ctrlPr>
                      </m:sSubPr>
                      <m:e>
                        <m:r>
                          <a:rPr lang="zh-CN" altLang="en-US" sz="2000" b="1" i="1">
                            <a:solidFill>
                              <a:srgbClr val="C00000"/>
                            </a:solidFill>
                            <a:latin typeface="Cambria Math" panose="02040503050406030204" pitchFamily="18" charset="0"/>
                            <a:ea typeface="微软雅黑" panose="020B0503020204020204" pitchFamily="34" charset="-122"/>
                          </a:rPr>
                          <m:t>𝜽</m:t>
                        </m:r>
                      </m:e>
                      <m:sub>
                        <m:r>
                          <a:rPr lang="en-US" altLang="zh-CN" sz="2000" b="1" i="1" smtClean="0">
                            <a:solidFill>
                              <a:srgbClr val="C00000"/>
                            </a:solidFill>
                            <a:latin typeface="Cambria Math" panose="02040503050406030204" pitchFamily="18" charset="0"/>
                            <a:ea typeface="微软雅黑" panose="020B0503020204020204" pitchFamily="34" charset="-122"/>
                          </a:rPr>
                          <m:t>𝑮</m:t>
                        </m:r>
                      </m:sub>
                    </m:sSub>
                    <m:r>
                      <a:rPr lang="en-US" altLang="zh-CN" sz="2000" b="1" i="1" smtClean="0">
                        <a:solidFill>
                          <a:srgbClr val="C00000"/>
                        </a:solidFill>
                        <a:latin typeface="Cambria Math" panose="02040503050406030204" pitchFamily="18" charset="0"/>
                        <a:ea typeface="微软雅黑" panose="020B0503020204020204" pitchFamily="34" charset="-122"/>
                      </a:rPr>
                      <m:t>,</m:t>
                    </m:r>
                    <m:sSub>
                      <m:sSubPr>
                        <m:ctrlPr>
                          <a:rPr lang="en-US" altLang="zh-CN" sz="2000" b="1" i="1">
                            <a:solidFill>
                              <a:srgbClr val="C00000"/>
                            </a:solidFill>
                            <a:latin typeface="Cambria Math" panose="02040503050406030204" pitchFamily="18" charset="0"/>
                            <a:ea typeface="微软雅黑" panose="020B0503020204020204" pitchFamily="34" charset="-122"/>
                          </a:rPr>
                        </m:ctrlPr>
                      </m:sSubPr>
                      <m:e>
                        <m:r>
                          <a:rPr lang="zh-CN" altLang="en-US" sz="2000" b="1" i="1">
                            <a:solidFill>
                              <a:srgbClr val="C00000"/>
                            </a:solidFill>
                            <a:latin typeface="Cambria Math" panose="02040503050406030204" pitchFamily="18" charset="0"/>
                            <a:ea typeface="微软雅黑" panose="020B0503020204020204" pitchFamily="34" charset="-122"/>
                          </a:rPr>
                          <m:t>𝜽</m:t>
                        </m:r>
                      </m:e>
                      <m:sub>
                        <m:r>
                          <a:rPr lang="en-US" altLang="zh-CN" sz="2000" b="1" i="1" smtClean="0">
                            <a:solidFill>
                              <a:srgbClr val="C00000"/>
                            </a:solidFill>
                            <a:latin typeface="Cambria Math" panose="02040503050406030204" pitchFamily="18" charset="0"/>
                            <a:ea typeface="微软雅黑" panose="020B0503020204020204" pitchFamily="34" charset="-122"/>
                          </a:rPr>
                          <m:t>𝑫</m:t>
                        </m:r>
                      </m:sub>
                    </m:sSub>
                  </m:oMath>
                </a14:m>
                <a:r>
                  <a:rPr lang="en-US" altLang="zh-CN" dirty="0">
                    <a:solidFill>
                      <a:srgbClr val="000000"/>
                    </a:solidFill>
                    <a:latin typeface="Times" panose="02020603050405020304" pitchFamily="18" charset="0"/>
                    <a:ea typeface="SimHei" panose="02010609060101010101" pitchFamily="49" charset="-122"/>
                    <a:cs typeface="Times" panose="02020603050405020304" pitchFamily="18" charset="0"/>
                  </a:rPr>
                  <a:t>      </a:t>
                </a:r>
                <a:endParaRPr lang="zh-CN" altLang="en-US" sz="2000" dirty="0">
                  <a:solidFill>
                    <a:srgbClr val="000000"/>
                  </a:solidFill>
                  <a:latin typeface="Times" panose="02020603050405020304" pitchFamily="18" charset="0"/>
                  <a:ea typeface="SimHei" panose="02010609060101010101" pitchFamily="49" charset="-122"/>
                  <a:cs typeface="Times" panose="02020603050405020304" pitchFamily="18" charset="0"/>
                </a:endParaRPr>
              </a:p>
            </p:txBody>
          </p:sp>
        </mc:Choice>
        <mc:Fallback xmlns="">
          <p:sp>
            <p:nvSpPr>
              <p:cNvPr id="44" name="圆角矩形 15">
                <a:extLst>
                  <a:ext uri="{FF2B5EF4-FFF2-40B4-BE49-F238E27FC236}">
                    <a16:creationId xmlns:a16="http://schemas.microsoft.com/office/drawing/2014/main" id="{85B6A98F-CB24-4A29-89B9-821FD1038A88}"/>
                  </a:ext>
                </a:extLst>
              </p:cNvPr>
              <p:cNvSpPr>
                <a:spLocks noRot="1" noChangeAspect="1" noMove="1" noResize="1" noEditPoints="1" noAdjustHandles="1" noChangeArrowheads="1" noChangeShapeType="1" noTextEdit="1"/>
              </p:cNvSpPr>
              <p:nvPr/>
            </p:nvSpPr>
            <p:spPr bwMode="auto">
              <a:xfrm>
                <a:off x="4972209" y="1378248"/>
                <a:ext cx="3664212" cy="1392723"/>
              </a:xfrm>
              <a:prstGeom prst="roundRect">
                <a:avLst/>
              </a:prstGeom>
              <a:blipFill>
                <a:blip r:embed="rId9"/>
                <a:stretch>
                  <a:fillRect/>
                </a:stretch>
              </a:blip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圆角矩形 15">
                <a:extLst>
                  <a:ext uri="{FF2B5EF4-FFF2-40B4-BE49-F238E27FC236}">
                    <a16:creationId xmlns:a16="http://schemas.microsoft.com/office/drawing/2014/main" id="{2E270446-D9CB-45DE-BD47-3E5ED0E892F8}"/>
                  </a:ext>
                </a:extLst>
              </p:cNvPr>
              <p:cNvSpPr/>
              <p:nvPr/>
            </p:nvSpPr>
            <p:spPr bwMode="auto">
              <a:xfrm>
                <a:off x="4972210" y="3327899"/>
                <a:ext cx="3664209" cy="1119308"/>
              </a:xfrm>
              <a:prstGeom prst="roundRect">
                <a:avLst/>
              </a:prstGeom>
              <a:solidFill>
                <a:srgbClr val="93CE54"/>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lvl="0"/>
                <a:r>
                  <a:rPr lang="en-US" altLang="zh-CN" sz="2000" dirty="0">
                    <a:latin typeface="Times" panose="02020603050405020304" pitchFamily="18" charset="0"/>
                    <a:cs typeface="Times" panose="02020603050405020304" pitchFamily="18" charset="0"/>
                  </a:rPr>
                  <a:t>Given the network weight, obtain the generated </a:t>
                </a:r>
                <a:r>
                  <a:rPr lang="en-US" altLang="zh-CN" sz="2000" dirty="0">
                    <a:solidFill>
                      <a:srgbClr val="C00000"/>
                    </a:solidFill>
                    <a:latin typeface="Times" panose="02020603050405020304" pitchFamily="18" charset="0"/>
                    <a:cs typeface="Times" panose="02020603050405020304" pitchFamily="18" charset="0"/>
                  </a:rPr>
                  <a:t>false signal </a:t>
                </a:r>
                <a14:m>
                  <m:oMath xmlns:m="http://schemas.openxmlformats.org/officeDocument/2006/math">
                    <m:acc>
                      <m:accPr>
                        <m:chr m:val="̃"/>
                        <m:ctrlPr>
                          <a:rPr lang="en-US" altLang="zh-CN" sz="2000" b="1" i="1">
                            <a:solidFill>
                              <a:srgbClr val="000000"/>
                            </a:solidFill>
                            <a:latin typeface="Cambria Math" panose="02040503050406030204" pitchFamily="18" charset="0"/>
                          </a:rPr>
                        </m:ctrlPr>
                      </m:accPr>
                      <m:e>
                        <m:r>
                          <a:rPr lang="en-US" altLang="zh-CN" sz="2000" b="1">
                            <a:solidFill>
                              <a:srgbClr val="000000"/>
                            </a:solidFill>
                            <a:latin typeface="Cambria Math" panose="02040503050406030204" pitchFamily="18" charset="0"/>
                          </a:rPr>
                          <m:t>𝐲</m:t>
                        </m:r>
                      </m:e>
                    </m:acc>
                    <m:r>
                      <a:rPr lang="en-US" altLang="zh-CN" sz="2000" b="1" i="1">
                        <a:solidFill>
                          <a:srgbClr val="000000"/>
                        </a:solidFill>
                        <a:latin typeface="Cambria Math" panose="02040503050406030204" pitchFamily="18" charset="0"/>
                      </a:rPr>
                      <m:t> </m:t>
                    </m:r>
                  </m:oMath>
                </a14:m>
                <a:r>
                  <a:rPr lang="en-US" altLang="zh-CN" sz="2000" dirty="0">
                    <a:latin typeface="Times" panose="02020603050405020304" pitchFamily="18" charset="0"/>
                    <a:cs typeface="Times" panose="02020603050405020304" pitchFamily="18" charset="0"/>
                  </a:rPr>
                  <a:t>, and the </a:t>
                </a:r>
                <a:r>
                  <a:rPr lang="en-US" altLang="zh-CN" sz="2000" dirty="0">
                    <a:solidFill>
                      <a:srgbClr val="C00000"/>
                    </a:solidFill>
                    <a:latin typeface="Times" panose="02020603050405020304" pitchFamily="18" charset="0"/>
                    <a:cs typeface="Times" panose="02020603050405020304" pitchFamily="18" charset="0"/>
                  </a:rPr>
                  <a:t>real received </a:t>
                </a:r>
                <a:r>
                  <a:rPr lang="en-US" altLang="zh-CN" sz="2000" dirty="0">
                    <a:latin typeface="Times" panose="02020603050405020304" pitchFamily="18" charset="0"/>
                    <a:cs typeface="Times" panose="02020603050405020304" pitchFamily="18" charset="0"/>
                  </a:rPr>
                  <a:t>signal</a:t>
                </a:r>
                <a:r>
                  <a:rPr lang="en-US" altLang="zh-CN" sz="2400" b="1" dirty="0">
                    <a:solidFill>
                      <a:srgbClr val="000000"/>
                    </a:solidFill>
                  </a:rPr>
                  <a:t> </a:t>
                </a:r>
                <a14:m>
                  <m:oMath xmlns:m="http://schemas.openxmlformats.org/officeDocument/2006/math">
                    <m:r>
                      <a:rPr lang="en-US" altLang="zh-CN" sz="2000" b="1">
                        <a:solidFill>
                          <a:srgbClr val="000000"/>
                        </a:solidFill>
                        <a:latin typeface="Cambria Math" panose="02040503050406030204" pitchFamily="18" charset="0"/>
                      </a:rPr>
                      <m:t>𝐲</m:t>
                    </m:r>
                  </m:oMath>
                </a14:m>
                <a:endParaRPr lang="zh-CN" altLang="en-US" sz="2400" dirty="0">
                  <a:solidFill>
                    <a:srgbClr val="000000"/>
                  </a:solidFill>
                  <a:latin typeface="SimHei" panose="02010609060101010101" pitchFamily="49" charset="-122"/>
                  <a:ea typeface="SimHei" panose="02010609060101010101" pitchFamily="49" charset="-122"/>
                  <a:cs typeface="Times New Roman" pitchFamily="18" charset="0"/>
                </a:endParaRPr>
              </a:p>
            </p:txBody>
          </p:sp>
        </mc:Choice>
        <mc:Fallback xmlns="">
          <p:sp>
            <p:nvSpPr>
              <p:cNvPr id="45" name="圆角矩形 15">
                <a:extLst>
                  <a:ext uri="{FF2B5EF4-FFF2-40B4-BE49-F238E27FC236}">
                    <a16:creationId xmlns:a16="http://schemas.microsoft.com/office/drawing/2014/main" id="{2E270446-D9CB-45DE-BD47-3E5ED0E892F8}"/>
                  </a:ext>
                </a:extLst>
              </p:cNvPr>
              <p:cNvSpPr>
                <a:spLocks noRot="1" noChangeAspect="1" noMove="1" noResize="1" noEditPoints="1" noAdjustHandles="1" noChangeArrowheads="1" noChangeShapeType="1" noTextEdit="1"/>
              </p:cNvSpPr>
              <p:nvPr/>
            </p:nvSpPr>
            <p:spPr bwMode="auto">
              <a:xfrm>
                <a:off x="4972210" y="3327899"/>
                <a:ext cx="3664209" cy="1119308"/>
              </a:xfrm>
              <a:prstGeom prst="roundRect">
                <a:avLst/>
              </a:prstGeom>
              <a:blipFill>
                <a:blip r:embed="rId10"/>
                <a:stretch>
                  <a:fillRect/>
                </a:stretch>
              </a:blip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圆角矩形 15">
                <a:extLst>
                  <a:ext uri="{FF2B5EF4-FFF2-40B4-BE49-F238E27FC236}">
                    <a16:creationId xmlns:a16="http://schemas.microsoft.com/office/drawing/2014/main" id="{72EAFCF5-9F97-4505-A42B-ADA00772468E}"/>
                  </a:ext>
                </a:extLst>
              </p:cNvPr>
              <p:cNvSpPr/>
              <p:nvPr/>
            </p:nvSpPr>
            <p:spPr bwMode="auto">
              <a:xfrm>
                <a:off x="4972209" y="4912848"/>
                <a:ext cx="3664207" cy="1392723"/>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eaLnBrk="0" hangingPunct="0"/>
                <a:r>
                  <a:rPr lang="en-US" altLang="zh-CN" sz="2000" dirty="0">
                    <a:solidFill>
                      <a:srgbClr val="000000"/>
                    </a:solidFill>
                    <a:latin typeface="Times" panose="02020603050405020304" pitchFamily="18" charset="0"/>
                    <a:ea typeface="SimHei" panose="02010609060101010101" pitchFamily="49" charset="-122"/>
                    <a:cs typeface="Times" panose="02020603050405020304" pitchFamily="18" charset="0"/>
                  </a:rPr>
                  <a:t>Instead of the original loss function </a:t>
                </a:r>
                <a14:m>
                  <m:oMath xmlns:m="http://schemas.openxmlformats.org/officeDocument/2006/math">
                    <m:acc>
                      <m:accPr>
                        <m:chr m:val="̃"/>
                        <m:ctrlPr>
                          <a:rPr lang="zh-CN" altLang="en-US" sz="2000" b="1" i="1">
                            <a:solidFill>
                              <a:srgbClr val="0000FF"/>
                            </a:solidFill>
                            <a:latin typeface="Cambria Math" panose="02040503050406030204" pitchFamily="18" charset="0"/>
                            <a:ea typeface="微软雅黑" panose="020B0503020204020204" pitchFamily="34" charset="-122"/>
                          </a:rPr>
                        </m:ctrlPr>
                      </m:accPr>
                      <m:e>
                        <m:r>
                          <a:rPr lang="zh-CN" altLang="en-US" sz="2000" b="1" i="1">
                            <a:solidFill>
                              <a:srgbClr val="0000FF"/>
                            </a:solidFill>
                            <a:latin typeface="Cambria Math" panose="02040503050406030204" pitchFamily="18" charset="0"/>
                            <a:ea typeface="微软雅黑" panose="020B0503020204020204" pitchFamily="34" charset="-122"/>
                          </a:rPr>
                          <m:t>𝓛</m:t>
                        </m:r>
                      </m:e>
                    </m:acc>
                    <m:d>
                      <m:dPr>
                        <m:ctrlPr>
                          <a:rPr lang="en-US" altLang="zh-CN" sz="2000" b="1" i="1">
                            <a:solidFill>
                              <a:srgbClr val="0000FF"/>
                            </a:solidFill>
                            <a:latin typeface="Cambria Math" panose="02040503050406030204" pitchFamily="18" charset="0"/>
                            <a:ea typeface="微软雅黑" panose="020B0503020204020204" pitchFamily="34" charset="-122"/>
                          </a:rPr>
                        </m:ctrlPr>
                      </m:dPr>
                      <m:e>
                        <m:sSub>
                          <m:sSubPr>
                            <m:ctrlPr>
                              <a:rPr lang="en-US" altLang="zh-CN" sz="2000" b="1" i="1">
                                <a:solidFill>
                                  <a:srgbClr val="0000FF"/>
                                </a:solidFill>
                                <a:latin typeface="Cambria Math" panose="02040503050406030204" pitchFamily="18" charset="0"/>
                                <a:ea typeface="微软雅黑" panose="020B0503020204020204" pitchFamily="34" charset="-122"/>
                              </a:rPr>
                            </m:ctrlPr>
                          </m:sSubPr>
                          <m:e>
                            <m:r>
                              <a:rPr lang="zh-CN" altLang="en-US" sz="2000" b="1" i="1">
                                <a:solidFill>
                                  <a:srgbClr val="0000FF"/>
                                </a:solidFill>
                                <a:latin typeface="Cambria Math" panose="02040503050406030204" pitchFamily="18" charset="0"/>
                                <a:ea typeface="微软雅黑" panose="020B0503020204020204" pitchFamily="34" charset="-122"/>
                              </a:rPr>
                              <m:t>𝜽</m:t>
                            </m:r>
                          </m:e>
                          <m:sub>
                            <m:r>
                              <a:rPr lang="en-US" altLang="zh-CN" sz="2000" b="1" i="1">
                                <a:solidFill>
                                  <a:srgbClr val="0000FF"/>
                                </a:solidFill>
                                <a:latin typeface="Cambria Math" panose="02040503050406030204" pitchFamily="18" charset="0"/>
                                <a:ea typeface="微软雅黑" panose="020B0503020204020204" pitchFamily="34" charset="-122"/>
                              </a:rPr>
                              <m:t>𝒊</m:t>
                            </m:r>
                          </m:sub>
                        </m:sSub>
                      </m:e>
                    </m:d>
                  </m:oMath>
                </a14:m>
                <a:r>
                  <a:rPr lang="en-US" altLang="zh-CN" sz="2000" dirty="0">
                    <a:solidFill>
                      <a:srgbClr val="000000"/>
                    </a:solidFill>
                    <a:latin typeface="Times" panose="02020603050405020304" pitchFamily="18" charset="0"/>
                    <a:ea typeface="SimHei" panose="02010609060101010101" pitchFamily="49" charset="-122"/>
                    <a:cs typeface="Times" panose="02020603050405020304" pitchFamily="18" charset="0"/>
                  </a:rPr>
                  <a:t> with the new loss function </a:t>
                </a:r>
                <a14:m>
                  <m:oMath xmlns:m="http://schemas.openxmlformats.org/officeDocument/2006/math">
                    <m:acc>
                      <m:accPr>
                        <m:chr m:val="̂"/>
                        <m:ctrlPr>
                          <a:rPr lang="en-US" altLang="zh-CN" sz="2000" b="1" i="1">
                            <a:solidFill>
                              <a:srgbClr val="C00000"/>
                            </a:solidFill>
                            <a:latin typeface="Cambria Math" panose="02040503050406030204" pitchFamily="18" charset="0"/>
                            <a:ea typeface="微软雅黑" panose="020B0503020204020204" pitchFamily="34" charset="-122"/>
                          </a:rPr>
                        </m:ctrlPr>
                      </m:accPr>
                      <m:e>
                        <m:r>
                          <a:rPr lang="zh-CN" altLang="en-US" sz="2000" b="1" i="1">
                            <a:solidFill>
                              <a:srgbClr val="C00000"/>
                            </a:solidFill>
                            <a:latin typeface="Cambria Math" panose="02040503050406030204" pitchFamily="18" charset="0"/>
                            <a:ea typeface="微软雅黑" panose="020B0503020204020204" pitchFamily="34" charset="-122"/>
                          </a:rPr>
                          <m:t>𝓛</m:t>
                        </m:r>
                      </m:e>
                    </m:acc>
                    <m:d>
                      <m:dPr>
                        <m:ctrlPr>
                          <a:rPr lang="en-US" altLang="zh-CN" sz="2000" b="1" i="1">
                            <a:solidFill>
                              <a:srgbClr val="C00000"/>
                            </a:solidFill>
                            <a:latin typeface="Cambria Math" panose="02040503050406030204" pitchFamily="18" charset="0"/>
                            <a:ea typeface="微软雅黑" panose="020B0503020204020204" pitchFamily="34" charset="-122"/>
                          </a:rPr>
                        </m:ctrlPr>
                      </m:dPr>
                      <m:e>
                        <m:sSub>
                          <m:sSubPr>
                            <m:ctrlPr>
                              <a:rPr lang="en-US" altLang="zh-CN" sz="2000" b="1" i="1">
                                <a:solidFill>
                                  <a:srgbClr val="C00000"/>
                                </a:solidFill>
                                <a:latin typeface="Cambria Math" panose="02040503050406030204" pitchFamily="18" charset="0"/>
                                <a:ea typeface="微软雅黑" panose="020B0503020204020204" pitchFamily="34" charset="-122"/>
                              </a:rPr>
                            </m:ctrlPr>
                          </m:sSubPr>
                          <m:e>
                            <m:r>
                              <a:rPr lang="zh-CN" altLang="en-US" sz="2000" b="1" i="1">
                                <a:solidFill>
                                  <a:srgbClr val="C00000"/>
                                </a:solidFill>
                                <a:latin typeface="Cambria Math" panose="02040503050406030204" pitchFamily="18" charset="0"/>
                                <a:ea typeface="微软雅黑" panose="020B0503020204020204" pitchFamily="34" charset="-122"/>
                              </a:rPr>
                              <m:t>𝜽</m:t>
                            </m:r>
                          </m:e>
                          <m:sub>
                            <m:r>
                              <a:rPr lang="en-US" altLang="zh-CN" sz="2000" b="1" i="1">
                                <a:solidFill>
                                  <a:srgbClr val="C00000"/>
                                </a:solidFill>
                                <a:latin typeface="Cambria Math" panose="02040503050406030204" pitchFamily="18" charset="0"/>
                                <a:ea typeface="微软雅黑" panose="020B0503020204020204" pitchFamily="34" charset="-122"/>
                              </a:rPr>
                              <m:t>𝒊</m:t>
                            </m:r>
                          </m:sub>
                        </m:sSub>
                      </m:e>
                    </m:d>
                  </m:oMath>
                </a14:m>
                <a:r>
                  <a:rPr lang="en-US" altLang="zh-CN" sz="2000" dirty="0">
                    <a:solidFill>
                      <a:srgbClr val="000000"/>
                    </a:solidFill>
                    <a:latin typeface="Times" panose="02020603050405020304" pitchFamily="18" charset="0"/>
                    <a:ea typeface="SimHei" panose="02010609060101010101" pitchFamily="49" charset="-122"/>
                    <a:cs typeface="Times" panose="02020603050405020304" pitchFamily="18" charset="0"/>
                  </a:rPr>
                  <a:t>, iteratively optimize the network weights</a:t>
                </a:r>
                <a:endParaRPr lang="zh-CN" altLang="en-US" sz="2000" dirty="0">
                  <a:solidFill>
                    <a:srgbClr val="000000"/>
                  </a:solidFill>
                  <a:latin typeface="Times" panose="02020603050405020304" pitchFamily="18" charset="0"/>
                  <a:ea typeface="SimHei" panose="02010609060101010101" pitchFamily="49" charset="-122"/>
                  <a:cs typeface="Times" panose="02020603050405020304" pitchFamily="18" charset="0"/>
                </a:endParaRPr>
              </a:p>
            </p:txBody>
          </p:sp>
        </mc:Choice>
        <mc:Fallback xmlns="">
          <p:sp>
            <p:nvSpPr>
              <p:cNvPr id="46" name="圆角矩形 15">
                <a:extLst>
                  <a:ext uri="{FF2B5EF4-FFF2-40B4-BE49-F238E27FC236}">
                    <a16:creationId xmlns:a16="http://schemas.microsoft.com/office/drawing/2014/main" id="{72EAFCF5-9F97-4505-A42B-ADA00772468E}"/>
                  </a:ext>
                </a:extLst>
              </p:cNvPr>
              <p:cNvSpPr>
                <a:spLocks noRot="1" noChangeAspect="1" noMove="1" noResize="1" noEditPoints="1" noAdjustHandles="1" noChangeArrowheads="1" noChangeShapeType="1" noTextEdit="1"/>
              </p:cNvSpPr>
              <p:nvPr/>
            </p:nvSpPr>
            <p:spPr bwMode="auto">
              <a:xfrm>
                <a:off x="4972209" y="4912848"/>
                <a:ext cx="3664207" cy="1392723"/>
              </a:xfrm>
              <a:prstGeom prst="roundRect">
                <a:avLst/>
              </a:prstGeom>
              <a:blipFill>
                <a:blip r:embed="rId11"/>
                <a:stretch>
                  <a:fillRect/>
                </a:stretch>
              </a:blipFill>
              <a:ln w="9525" cap="flat" cmpd="sng" algn="ctr">
                <a:noFill/>
                <a:prstDash val="solid"/>
                <a:round/>
                <a:headEnd type="none" w="med" len="med"/>
                <a:tailEnd type="none" w="med" len="med"/>
              </a:ln>
              <a:effectLst>
                <a:outerShdw blurRad="44450" dist="27940" dir="5400000" algn="ctr">
                  <a:srgbClr val="000000">
                    <a:alpha val="32000"/>
                  </a:srgbClr>
                </a:outerShdw>
              </a:effectLst>
            </p:spPr>
            <p:txBody>
              <a:bodyPr/>
              <a:lstStyle/>
              <a:p>
                <a:r>
                  <a:rPr lang="zh-CN" altLang="en-US">
                    <a:noFill/>
                  </a:rPr>
                  <a:t> </a:t>
                </a:r>
              </a:p>
            </p:txBody>
          </p:sp>
        </mc:Fallback>
      </mc:AlternateContent>
      <p:sp>
        <p:nvSpPr>
          <p:cNvPr id="47" name="圆角矩形 62">
            <a:extLst>
              <a:ext uri="{FF2B5EF4-FFF2-40B4-BE49-F238E27FC236}">
                <a16:creationId xmlns:a16="http://schemas.microsoft.com/office/drawing/2014/main" id="{17345A6B-EAAC-4A2E-AC1D-D979E893D8CC}"/>
              </a:ext>
            </a:extLst>
          </p:cNvPr>
          <p:cNvSpPr/>
          <p:nvPr/>
        </p:nvSpPr>
        <p:spPr bwMode="auto">
          <a:xfrm>
            <a:off x="432367" y="2790079"/>
            <a:ext cx="3135154" cy="1075640"/>
          </a:xfrm>
          <a:prstGeom prst="roundRect">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8" name="圆角矩形 62">
            <a:extLst>
              <a:ext uri="{FF2B5EF4-FFF2-40B4-BE49-F238E27FC236}">
                <a16:creationId xmlns:a16="http://schemas.microsoft.com/office/drawing/2014/main" id="{A4D4979C-70DF-4120-B7E8-2DE0509BFAD5}"/>
              </a:ext>
            </a:extLst>
          </p:cNvPr>
          <p:cNvSpPr/>
          <p:nvPr/>
        </p:nvSpPr>
        <p:spPr bwMode="auto">
          <a:xfrm>
            <a:off x="432367" y="5102715"/>
            <a:ext cx="3135154" cy="949366"/>
          </a:xfrm>
          <a:prstGeom prst="roundRect">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9" name="圆角矩形 62">
            <a:extLst>
              <a:ext uri="{FF2B5EF4-FFF2-40B4-BE49-F238E27FC236}">
                <a16:creationId xmlns:a16="http://schemas.microsoft.com/office/drawing/2014/main" id="{06F5C514-AB79-48D9-9053-945FEA4940CD}"/>
              </a:ext>
            </a:extLst>
          </p:cNvPr>
          <p:cNvSpPr/>
          <p:nvPr/>
        </p:nvSpPr>
        <p:spPr bwMode="auto">
          <a:xfrm>
            <a:off x="432367" y="4148341"/>
            <a:ext cx="3135154" cy="919045"/>
          </a:xfrm>
          <a:prstGeom prst="roundRect">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cxnSp>
        <p:nvCxnSpPr>
          <p:cNvPr id="50" name="直接箭头连接符 49">
            <a:extLst>
              <a:ext uri="{FF2B5EF4-FFF2-40B4-BE49-F238E27FC236}">
                <a16:creationId xmlns:a16="http://schemas.microsoft.com/office/drawing/2014/main" id="{D3DECB37-C46C-428C-9429-A08168EA1E24}"/>
              </a:ext>
            </a:extLst>
          </p:cNvPr>
          <p:cNvCxnSpPr>
            <a:cxnSpLocks/>
          </p:cNvCxnSpPr>
          <p:nvPr/>
        </p:nvCxnSpPr>
        <p:spPr bwMode="auto">
          <a:xfrm>
            <a:off x="6804315" y="4476037"/>
            <a:ext cx="0" cy="45673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spTree>
    <p:custDataLst>
      <p:tags r:id="rId1"/>
    </p:custDataLst>
    <p:extLst>
      <p:ext uri="{BB962C8B-B14F-4D97-AF65-F5344CB8AC3E}">
        <p14:creationId xmlns:p14="http://schemas.microsoft.com/office/powerpoint/2010/main" val="35234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Lst>
  </p:timing>
  <p:extLst mod="1">
    <p:ext uri="{E180D4A7-C9FB-4DFB-919C-405C955672EB}">
      <p14:showEvtLst xmlns:p14="http://schemas.microsoft.com/office/powerpoint/2010/main">
        <p14:playEvt time="711" objId="2"/>
        <p14:playEvt time="5720" objId="3"/>
        <p14:stopEvt time="17714" objId="3"/>
        <p14:stopEvt time="40190"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282962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Existing methods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5123518"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RA-GAN based training scheme</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Simulation results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663017342"/>
      </p:ext>
    </p:extLst>
  </p:cSld>
  <p:clrMapOvr>
    <a:masterClrMapping/>
  </p:clrMapOvr>
  <p:extLst>
    <p:ext uri="{E180D4A7-C9FB-4DFB-919C-405C955672EB}">
      <p14:showEvtLst xmlns:p14="http://schemas.microsoft.com/office/powerpoint/2010/main">
        <p14:playEvt time="2800" objId="2"/>
        <p14:stopEvt time="7817"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19568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151432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Simulation result</a:t>
            </a:r>
          </a:p>
          <a:p>
            <a:pPr marL="742950" lvl="1"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cs typeface="Times New Roman" panose="02020603050405020304" pitchFamily="18" charset="0"/>
              </a:rPr>
              <a:t>Channel: Additive white Gaussian noise (AWGN) channel</a:t>
            </a:r>
          </a:p>
          <a:p>
            <a:pPr marL="742950" lvl="1" indent="-285750">
              <a:lnSpc>
                <a:spcPct val="150000"/>
              </a:lnSpc>
              <a:buFont typeface="Wingdings" panose="05000000000000000000" pitchFamily="2" charset="2"/>
              <a:buChar char="n"/>
            </a:pPr>
            <a:r>
              <a:rPr lang="en-US" altLang="zh-CN" sz="2000" dirty="0">
                <a:solidFill>
                  <a:schemeClr val="tx2"/>
                </a:solidFill>
                <a:latin typeface="Times New Roman" panose="02020603050405020304" pitchFamily="18" charset="0"/>
                <a:cs typeface="Times New Roman" panose="02020603050405020304" pitchFamily="18" charset="0"/>
              </a:rPr>
              <a:t>Number of modulation bits: k=4, number of discrete channels: n=7</a:t>
            </a:r>
            <a:endParaRPr lang="zh-CN" altLang="en-US" sz="2000" dirty="0">
              <a:solidFill>
                <a:schemeClr val="tx2"/>
              </a:solidFill>
              <a:latin typeface="Times New Roman" panose="02020603050405020304" pitchFamily="18" charset="0"/>
              <a:cs typeface="Times New Roman" panose="02020603050405020304" pitchFamily="18" charset="0"/>
            </a:endParaRPr>
          </a:p>
        </p:txBody>
      </p:sp>
      <p:sp>
        <p:nvSpPr>
          <p:cNvPr id="97" name="矩形 96">
            <a:extLst>
              <a:ext uri="{FF2B5EF4-FFF2-40B4-BE49-F238E27FC236}">
                <a16:creationId xmlns:a16="http://schemas.microsoft.com/office/drawing/2014/main" id="{017752A1-F860-44DE-94D4-6E00A4486D9A}"/>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a:extLst>
              <a:ext uri="{FF2B5EF4-FFF2-40B4-BE49-F238E27FC236}">
                <a16:creationId xmlns:a16="http://schemas.microsoft.com/office/drawing/2014/main" id="{683EF906-C450-48C5-BB91-EC5F1F819B68}"/>
              </a:ext>
            </a:extLst>
          </p:cNvPr>
          <p:cNvCxnSpPr>
            <a:cxnSpLocks/>
          </p:cNvCxnSpPr>
          <p:nvPr/>
        </p:nvCxnSpPr>
        <p:spPr bwMode="auto">
          <a:xfrm flipH="1">
            <a:off x="4196219" y="3818084"/>
            <a:ext cx="2968375" cy="1163056"/>
          </a:xfrm>
          <a:prstGeom prst="straightConnector1">
            <a:avLst/>
          </a:prstGeom>
          <a:solidFill>
            <a:schemeClr val="accent1"/>
          </a:solidFill>
          <a:ln w="19050" cap="flat" cmpd="sng" algn="ctr">
            <a:solidFill>
              <a:srgbClr val="EA4D22"/>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文本框 41">
            <a:extLst>
              <a:ext uri="{FF2B5EF4-FFF2-40B4-BE49-F238E27FC236}">
                <a16:creationId xmlns:a16="http://schemas.microsoft.com/office/drawing/2014/main" id="{91ECA514-A1E7-46C2-94F0-02591204110A}"/>
              </a:ext>
            </a:extLst>
          </p:cNvPr>
          <p:cNvSpPr txBox="1"/>
          <p:nvPr/>
        </p:nvSpPr>
        <p:spPr>
          <a:xfrm>
            <a:off x="5571993" y="3417974"/>
            <a:ext cx="36002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Proposed Residual-Aided GAN</a:t>
            </a:r>
            <a:endParaRPr kumimoji="0" lang="zh-CN" altLang="en-US" sz="2000" b="1" i="0" u="none" strike="noStrike" kern="1200" cap="none" spc="0" normalizeH="0" baseline="0" noProof="0" dirty="0">
              <a:ln>
                <a:noFill/>
              </a:ln>
              <a:solidFill>
                <a:srgbClr val="C00000"/>
              </a:solidFill>
              <a:effectLst/>
              <a:uLnTx/>
              <a:uFillTx/>
              <a:latin typeface="Times" panose="02020603050405020304" pitchFamily="18" charset="0"/>
              <a:ea typeface="黑体" panose="02010609060101010101" pitchFamily="49" charset="-122"/>
              <a:cs typeface="Times" panose="02020603050405020304" pitchFamily="18" charset="0"/>
            </a:endParaRPr>
          </a:p>
        </p:txBody>
      </p:sp>
      <p:sp>
        <p:nvSpPr>
          <p:cNvPr id="43" name="圆角矩形 22">
            <a:extLst>
              <a:ext uri="{FF2B5EF4-FFF2-40B4-BE49-F238E27FC236}">
                <a16:creationId xmlns:a16="http://schemas.microsoft.com/office/drawing/2014/main" id="{09FBF300-2DCC-4924-8455-67B7C55A36AB}"/>
              </a:ext>
            </a:extLst>
          </p:cNvPr>
          <p:cNvSpPr/>
          <p:nvPr/>
        </p:nvSpPr>
        <p:spPr bwMode="auto">
          <a:xfrm>
            <a:off x="61691" y="5958383"/>
            <a:ext cx="9015985" cy="529576"/>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000" b="1" dirty="0">
                <a:solidFill>
                  <a:srgbClr val="FFFF00"/>
                </a:solidFill>
                <a:latin typeface="Times New Roman" panose="02020603050405020304" pitchFamily="18" charset="0"/>
                <a:cs typeface="Times New Roman" panose="02020603050405020304" pitchFamily="18" charset="0"/>
              </a:rPr>
              <a:t>Residual generator </a:t>
            </a:r>
            <a:r>
              <a:rPr lang="en-US" altLang="zh-CN" sz="2000" b="1" dirty="0">
                <a:solidFill>
                  <a:schemeClr val="bg1"/>
                </a:solidFill>
                <a:latin typeface="Times New Roman" panose="02020603050405020304" pitchFamily="18" charset="0"/>
                <a:cs typeface="Times New Roman" panose="02020603050405020304" pitchFamily="18" charset="0"/>
              </a:rPr>
              <a:t>has better generation performance than traditional generator</a:t>
            </a:r>
          </a:p>
        </p:txBody>
      </p:sp>
      <p:pic>
        <p:nvPicPr>
          <p:cNvPr id="44" name="图片 43">
            <a:extLst>
              <a:ext uri="{FF2B5EF4-FFF2-40B4-BE49-F238E27FC236}">
                <a16:creationId xmlns:a16="http://schemas.microsoft.com/office/drawing/2014/main" id="{2A6ED591-7574-41A9-8C26-998AED27CF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5423" y="2311893"/>
            <a:ext cx="4467437" cy="3575388"/>
          </a:xfrm>
          <a:prstGeom prst="rect">
            <a:avLst/>
          </a:prstGeom>
        </p:spPr>
      </p:pic>
      <p:cxnSp>
        <p:nvCxnSpPr>
          <p:cNvPr id="45" name="直接箭头连接符 44">
            <a:extLst>
              <a:ext uri="{FF2B5EF4-FFF2-40B4-BE49-F238E27FC236}">
                <a16:creationId xmlns:a16="http://schemas.microsoft.com/office/drawing/2014/main" id="{2BC654FC-ACEF-4B2E-9755-B9761EC34B41}"/>
              </a:ext>
            </a:extLst>
          </p:cNvPr>
          <p:cNvCxnSpPr>
            <a:cxnSpLocks/>
          </p:cNvCxnSpPr>
          <p:nvPr/>
        </p:nvCxnSpPr>
        <p:spPr bwMode="auto">
          <a:xfrm flipH="1">
            <a:off x="4753212" y="3818084"/>
            <a:ext cx="2590675" cy="1416072"/>
          </a:xfrm>
          <a:prstGeom prst="straightConnector1">
            <a:avLst/>
          </a:prstGeom>
          <a:solidFill>
            <a:schemeClr val="accent1"/>
          </a:solidFill>
          <a:ln w="19050" cap="flat" cmpd="sng" algn="ctr">
            <a:solidFill>
              <a:srgbClr val="0000FF"/>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文本框 45">
            <a:extLst>
              <a:ext uri="{FF2B5EF4-FFF2-40B4-BE49-F238E27FC236}">
                <a16:creationId xmlns:a16="http://schemas.microsoft.com/office/drawing/2014/main" id="{72B32F44-7ABB-437E-95C3-B8E450B86889}"/>
              </a:ext>
            </a:extLst>
          </p:cNvPr>
          <p:cNvSpPr txBox="1"/>
          <p:nvPr/>
        </p:nvSpPr>
        <p:spPr>
          <a:xfrm>
            <a:off x="6062420" y="4588757"/>
            <a:ext cx="36002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Conventional</a:t>
            </a:r>
            <a:r>
              <a:rPr lang="zh-CN" altLang="en-US" sz="2000" b="1" dirty="0">
                <a:solidFill>
                  <a:srgbClr val="C00000"/>
                </a:solidFill>
                <a:latin typeface="Times" panose="02020603050405020304" pitchFamily="18" charset="0"/>
                <a:ea typeface="黑体" panose="02010609060101010101" pitchFamily="49" charset="-122"/>
                <a:cs typeface="Times" panose="02020603050405020304" pitchFamily="18" charset="0"/>
              </a:rPr>
              <a:t> </a:t>
            </a: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GAN</a:t>
            </a:r>
            <a:endParaRPr kumimoji="0" lang="zh-CN" altLang="en-US" sz="2000" b="1" i="0" u="none" strike="noStrike" kern="1200" cap="none" spc="0" normalizeH="0" baseline="0" noProof="0" dirty="0">
              <a:ln>
                <a:noFill/>
              </a:ln>
              <a:solidFill>
                <a:srgbClr val="C00000"/>
              </a:solidFill>
              <a:effectLst/>
              <a:uLnTx/>
              <a:uFillTx/>
              <a:latin typeface="Times" panose="02020603050405020304" pitchFamily="18" charset="0"/>
              <a:ea typeface="黑体" panose="02010609060101010101" pitchFamily="49" charset="-122"/>
              <a:cs typeface="Times" panose="02020603050405020304" pitchFamily="18" charset="0"/>
            </a:endParaRPr>
          </a:p>
        </p:txBody>
      </p:sp>
      <p:cxnSp>
        <p:nvCxnSpPr>
          <p:cNvPr id="47" name="直接箭头连接符 46">
            <a:extLst>
              <a:ext uri="{FF2B5EF4-FFF2-40B4-BE49-F238E27FC236}">
                <a16:creationId xmlns:a16="http://schemas.microsoft.com/office/drawing/2014/main" id="{281E2410-221D-43A3-83D8-05DEAB7975F9}"/>
              </a:ext>
            </a:extLst>
          </p:cNvPr>
          <p:cNvCxnSpPr>
            <a:cxnSpLocks/>
          </p:cNvCxnSpPr>
          <p:nvPr/>
        </p:nvCxnSpPr>
        <p:spPr bwMode="auto">
          <a:xfrm flipH="1" flipV="1">
            <a:off x="5039077" y="4053850"/>
            <a:ext cx="1619908" cy="727235"/>
          </a:xfrm>
          <a:prstGeom prst="straightConnector1">
            <a:avLst/>
          </a:prstGeom>
          <a:solidFill>
            <a:schemeClr val="accent1"/>
          </a:solidFill>
          <a:ln w="9525" cap="flat" cmpd="sng" algn="ctr">
            <a:solidFill>
              <a:srgbClr val="7CC59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a:extLst>
              <a:ext uri="{FF2B5EF4-FFF2-40B4-BE49-F238E27FC236}">
                <a16:creationId xmlns:a16="http://schemas.microsoft.com/office/drawing/2014/main" id="{7C419E7D-FC55-44E3-9A47-47809843F079}"/>
              </a:ext>
            </a:extLst>
          </p:cNvPr>
          <p:cNvCxnSpPr>
            <a:cxnSpLocks/>
          </p:cNvCxnSpPr>
          <p:nvPr/>
        </p:nvCxnSpPr>
        <p:spPr bwMode="auto">
          <a:xfrm flipH="1">
            <a:off x="5039076" y="4881113"/>
            <a:ext cx="1638295" cy="508080"/>
          </a:xfrm>
          <a:prstGeom prst="straightConnector1">
            <a:avLst/>
          </a:prstGeom>
          <a:solidFill>
            <a:schemeClr val="accent1"/>
          </a:solidFill>
          <a:ln w="9525" cap="flat" cmpd="sng" algn="ctr">
            <a:solidFill>
              <a:srgbClr val="FF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658776476"/>
      </p:ext>
    </p:extLst>
  </p:cSld>
  <p:clrMapOvr>
    <a:masterClrMapping/>
  </p:clrMapOvr>
  <p:extLst>
    <p:ext uri="{E180D4A7-C9FB-4DFB-919C-405C955672EB}">
      <p14:showEvtLst xmlns:p14="http://schemas.microsoft.com/office/powerpoint/2010/main">
        <p14:playEvt time="841" objId="2"/>
        <p14:playEvt time="49127" objId="3"/>
        <p14:stopEvt time="49299" objId="2"/>
        <p14:stopEvt time="93991"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195683"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57996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Simulation result</a:t>
            </a:r>
          </a:p>
        </p:txBody>
      </p:sp>
      <p:sp>
        <p:nvSpPr>
          <p:cNvPr id="97" name="矩形 96">
            <a:extLst>
              <a:ext uri="{FF2B5EF4-FFF2-40B4-BE49-F238E27FC236}">
                <a16:creationId xmlns:a16="http://schemas.microsoft.com/office/drawing/2014/main" id="{017752A1-F860-44DE-94D4-6E00A4486D9A}"/>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B2D9F73B-67A4-4555-B567-494BA00B0258}"/>
              </a:ext>
            </a:extLst>
          </p:cNvPr>
          <p:cNvSpPr txBox="1"/>
          <p:nvPr/>
        </p:nvSpPr>
        <p:spPr>
          <a:xfrm>
            <a:off x="3072995" y="5374430"/>
            <a:ext cx="467029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The</a:t>
            </a:r>
            <a:r>
              <a:rPr lang="zh-CN" altLang="en-US" sz="2000" b="1" dirty="0">
                <a:solidFill>
                  <a:srgbClr val="C00000"/>
                </a:solidFill>
                <a:latin typeface="Times" panose="02020603050405020304" pitchFamily="18" charset="0"/>
                <a:ea typeface="黑体" panose="02010609060101010101" pitchFamily="49" charset="-122"/>
                <a:cs typeface="Times" panose="02020603050405020304" pitchFamily="18" charset="0"/>
              </a:rPr>
              <a:t> </a:t>
            </a: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proposed</a:t>
            </a:r>
            <a:r>
              <a:rPr lang="zh-CN" altLang="en-US" sz="2000" b="1" dirty="0">
                <a:solidFill>
                  <a:srgbClr val="C00000"/>
                </a:solidFill>
                <a:latin typeface="Times" panose="02020603050405020304" pitchFamily="18" charset="0"/>
                <a:ea typeface="黑体" panose="02010609060101010101" pitchFamily="49" charset="-122"/>
                <a:cs typeface="Times" panose="02020603050405020304" pitchFamily="18" charset="0"/>
              </a:rPr>
              <a:t> </a:t>
            </a: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Residual-Aided GAN</a:t>
            </a:r>
            <a:endParaRPr kumimoji="0" lang="zh-CN" altLang="en-US" sz="2000" b="1" i="0" u="none" strike="noStrike" kern="1200" cap="none" spc="0" normalizeH="0" baseline="0" noProof="0" dirty="0">
              <a:ln>
                <a:noFill/>
              </a:ln>
              <a:solidFill>
                <a:srgbClr val="C00000"/>
              </a:solidFill>
              <a:effectLst/>
              <a:uLnTx/>
              <a:uFillTx/>
              <a:latin typeface="Times" panose="02020603050405020304" pitchFamily="18" charset="0"/>
              <a:ea typeface="黑体" panose="02010609060101010101" pitchFamily="49" charset="-122"/>
              <a:cs typeface="Times" panose="02020603050405020304" pitchFamily="18" charset="0"/>
            </a:endParaRPr>
          </a:p>
        </p:txBody>
      </p:sp>
      <p:sp>
        <p:nvSpPr>
          <p:cNvPr id="16" name="圆角矩形 22">
            <a:extLst>
              <a:ext uri="{FF2B5EF4-FFF2-40B4-BE49-F238E27FC236}">
                <a16:creationId xmlns:a16="http://schemas.microsoft.com/office/drawing/2014/main" id="{143494D9-85F7-4908-829C-DABB0C0765E0}"/>
              </a:ext>
            </a:extLst>
          </p:cNvPr>
          <p:cNvSpPr/>
          <p:nvPr/>
        </p:nvSpPr>
        <p:spPr bwMode="auto">
          <a:xfrm>
            <a:off x="1197178" y="5774540"/>
            <a:ext cx="7351861" cy="716308"/>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000" b="1" dirty="0">
                <a:solidFill>
                  <a:schemeClr val="bg1"/>
                </a:solidFill>
                <a:latin typeface="Times New Roman" panose="02020603050405020304" pitchFamily="18" charset="0"/>
                <a:cs typeface="Times New Roman" panose="02020603050405020304" pitchFamily="18" charset="0"/>
              </a:rPr>
              <a:t>The use of </a:t>
            </a:r>
            <a:r>
              <a:rPr lang="en-US" altLang="zh-CN" sz="2000" b="1" dirty="0">
                <a:solidFill>
                  <a:srgbClr val="FFFF00"/>
                </a:solidFill>
                <a:latin typeface="Times New Roman" panose="02020603050405020304" pitchFamily="18" charset="0"/>
                <a:cs typeface="Times New Roman" panose="02020603050405020304" pitchFamily="18" charset="0"/>
              </a:rPr>
              <a:t>residual generators </a:t>
            </a:r>
            <a:r>
              <a:rPr lang="en-US" altLang="zh-CN" sz="2000" b="1" dirty="0">
                <a:solidFill>
                  <a:schemeClr val="bg1"/>
                </a:solidFill>
                <a:latin typeface="Times New Roman" panose="02020603050405020304" pitchFamily="18" charset="0"/>
                <a:cs typeface="Times New Roman" panose="02020603050405020304" pitchFamily="18" charset="0"/>
              </a:rPr>
              <a:t>and</a:t>
            </a:r>
            <a:r>
              <a:rPr lang="en-US" altLang="zh-CN" sz="2000" b="1" dirty="0">
                <a:solidFill>
                  <a:srgbClr val="FFFF00"/>
                </a:solidFill>
                <a:latin typeface="Times New Roman" panose="02020603050405020304" pitchFamily="18" charset="0"/>
                <a:cs typeface="Times New Roman" panose="02020603050405020304" pitchFamily="18" charset="0"/>
              </a:rPr>
              <a:t> variable loss functions </a:t>
            </a:r>
            <a:r>
              <a:rPr lang="en-US" altLang="zh-CN" sz="2000" b="1" dirty="0">
                <a:solidFill>
                  <a:schemeClr val="bg1"/>
                </a:solidFill>
                <a:latin typeface="Times New Roman" panose="02020603050405020304" pitchFamily="18" charset="0"/>
                <a:cs typeface="Times New Roman" panose="02020603050405020304" pitchFamily="18" charset="0"/>
              </a:rPr>
              <a:t>can greatly improve performance</a:t>
            </a:r>
          </a:p>
        </p:txBody>
      </p:sp>
      <p:pic>
        <p:nvPicPr>
          <p:cNvPr id="17" name="图片 16">
            <a:extLst>
              <a:ext uri="{FF2B5EF4-FFF2-40B4-BE49-F238E27FC236}">
                <a16:creationId xmlns:a16="http://schemas.microsoft.com/office/drawing/2014/main" id="{AAEC4EDE-4061-4CE2-A632-501DD3B4165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304" y="1789091"/>
            <a:ext cx="4748204" cy="3561153"/>
          </a:xfrm>
          <a:prstGeom prst="rect">
            <a:avLst/>
          </a:prstGeom>
        </p:spPr>
      </p:pic>
      <p:cxnSp>
        <p:nvCxnSpPr>
          <p:cNvPr id="18" name="直接箭头连接符 17">
            <a:extLst>
              <a:ext uri="{FF2B5EF4-FFF2-40B4-BE49-F238E27FC236}">
                <a16:creationId xmlns:a16="http://schemas.microsoft.com/office/drawing/2014/main" id="{5EBFF620-0549-4411-B57F-6D6D50D1C370}"/>
              </a:ext>
            </a:extLst>
          </p:cNvPr>
          <p:cNvCxnSpPr>
            <a:cxnSpLocks/>
          </p:cNvCxnSpPr>
          <p:nvPr/>
        </p:nvCxnSpPr>
        <p:spPr bwMode="auto">
          <a:xfrm flipH="1" flipV="1">
            <a:off x="2195658" y="4573147"/>
            <a:ext cx="1979984" cy="822213"/>
          </a:xfrm>
          <a:prstGeom prst="straightConnector1">
            <a:avLst/>
          </a:prstGeom>
          <a:solidFill>
            <a:schemeClr val="accent1"/>
          </a:solidFill>
          <a:ln w="19050" cap="flat" cmpd="sng" algn="ctr">
            <a:solidFill>
              <a:srgbClr val="EA4D22"/>
            </a:solidFill>
            <a:prstDash val="solid"/>
            <a:round/>
            <a:headEnd type="none" w="lg"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本框 18">
            <a:extLst>
              <a:ext uri="{FF2B5EF4-FFF2-40B4-BE49-F238E27FC236}">
                <a16:creationId xmlns:a16="http://schemas.microsoft.com/office/drawing/2014/main" id="{5B1A332E-E4F3-42F1-899D-DFA39D0067CC}"/>
              </a:ext>
            </a:extLst>
          </p:cNvPr>
          <p:cNvSpPr txBox="1"/>
          <p:nvPr/>
        </p:nvSpPr>
        <p:spPr>
          <a:xfrm>
            <a:off x="561422" y="1677255"/>
            <a:ext cx="4311686"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BLER performance comparison in AWGN channel</a:t>
            </a:r>
            <a:endPar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pic>
        <p:nvPicPr>
          <p:cNvPr id="21" name="图片 20">
            <a:extLst>
              <a:ext uri="{FF2B5EF4-FFF2-40B4-BE49-F238E27FC236}">
                <a16:creationId xmlns:a16="http://schemas.microsoft.com/office/drawing/2014/main" id="{A8DF35FD-0C86-4C2B-A573-EA258296444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78455" y="1804384"/>
            <a:ext cx="4670295" cy="3509393"/>
          </a:xfrm>
          <a:prstGeom prst="rect">
            <a:avLst/>
          </a:prstGeom>
        </p:spPr>
      </p:pic>
      <p:sp>
        <p:nvSpPr>
          <p:cNvPr id="2" name="矩形 1">
            <a:extLst>
              <a:ext uri="{FF2B5EF4-FFF2-40B4-BE49-F238E27FC236}">
                <a16:creationId xmlns:a16="http://schemas.microsoft.com/office/drawing/2014/main" id="{DB1E2BC2-EFDC-4D4A-ADCC-A1B58624DB8D}"/>
              </a:ext>
            </a:extLst>
          </p:cNvPr>
          <p:cNvSpPr/>
          <p:nvPr/>
        </p:nvSpPr>
        <p:spPr>
          <a:xfrm>
            <a:off x="4490727" y="1688263"/>
            <a:ext cx="4760836" cy="307777"/>
          </a:xfrm>
          <a:prstGeom prst="rect">
            <a:avLst/>
          </a:prstGeom>
        </p:spPr>
        <p:txBody>
          <a:bodyPr wrap="square">
            <a:spAutoFit/>
          </a:bodyPr>
          <a:lstStyle/>
          <a:p>
            <a:r>
              <a:rPr lang="en-US" altLang="zh-CN" sz="1400" dirty="0">
                <a:latin typeface="Times" panose="02020603050405020304" pitchFamily="18" charset="0"/>
                <a:cs typeface="Times" panose="02020603050405020304" pitchFamily="18" charset="0"/>
              </a:rPr>
              <a:t>BLER performance comparison in the Rayleigh fading channel</a:t>
            </a:r>
            <a:endParaRPr lang="zh-CN" altLang="en-US" sz="1400" dirty="0">
              <a:latin typeface="Times" panose="02020603050405020304" pitchFamily="18" charset="0"/>
              <a:cs typeface="Times" panose="02020603050405020304" pitchFamily="18" charset="0"/>
            </a:endParaRPr>
          </a:p>
        </p:txBody>
      </p:sp>
    </p:spTree>
    <p:custDataLst>
      <p:tags r:id="rId1"/>
    </p:custDataLst>
    <p:extLst>
      <p:ext uri="{BB962C8B-B14F-4D97-AF65-F5344CB8AC3E}">
        <p14:creationId xmlns:p14="http://schemas.microsoft.com/office/powerpoint/2010/main" val="1250811752"/>
      </p:ext>
    </p:extLst>
  </p:cSld>
  <p:clrMapOvr>
    <a:masterClrMapping/>
  </p:clrMapOvr>
  <p:extLst>
    <p:ext uri="{E180D4A7-C9FB-4DFB-919C-405C955672EB}">
      <p14:showEvtLst xmlns:p14="http://schemas.microsoft.com/office/powerpoint/2010/main">
        <p14:playEvt time="862" objId="3"/>
        <p14:playEvt time="14940" objId="6"/>
        <p14:stopEvt time="14957" objId="3"/>
        <p14:stopEvt time="59493" objId="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282962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Existing methods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5123518"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RA-GAN based training scheme</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Conclusions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02132568"/>
      </p:ext>
    </p:extLst>
  </p:cSld>
  <p:clrMapOvr>
    <a:masterClrMapping/>
  </p:clrMapOvr>
  <p:extLst>
    <p:ext uri="{E180D4A7-C9FB-4DFB-919C-405C955672EB}">
      <p14:showEvtLst xmlns:p14="http://schemas.microsoft.com/office/powerpoint/2010/main">
        <p14:playEvt time="1913" objId="3"/>
        <p14:stopEvt time="5955"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05439"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Conclusions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568854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Problem and challenge</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optimization of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each module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doesn’t guarantee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global optimization</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E2E learning of communication system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jointly optimizes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transmitter and receiver.</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However, the gradient can not be calculated in transmitter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without known channel</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n"/>
            </a:pPr>
            <a:r>
              <a:rPr lang="en-US" altLang="zh-CN" sz="2400" b="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Training the transmitter without known channel</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GAN based training scheme results in the problem of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gradient vanishing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and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overfitting</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regular term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is introduced in loss function to solve the overfitting problem.</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Introduces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residual learning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to solve gradient vanishing problem.</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Simulations shows the RA-GAN based training scheme can achieve </a:t>
            </a:r>
            <a:r>
              <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near-optimal performance.</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977443048"/>
      </p:ext>
    </p:extLst>
  </p:cSld>
  <p:clrMapOvr>
    <a:masterClrMapping/>
  </p:clrMapOvr>
  <p:extLst mod="1">
    <p:ext uri="{E180D4A7-C9FB-4DFB-919C-405C955672EB}">
      <p14:showEvtLst xmlns:p14="http://schemas.microsoft.com/office/powerpoint/2010/main">
        <p14:playEvt time="1713" objId="3"/>
        <p14:playEvt time="48255" objId="4"/>
        <p14:stopEvt time="48354" objId="3"/>
        <p14:stopEvt time="74364" objId="4"/>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1934119"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Reference</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561160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L. Dai, R. Jiao, F. Adachi, H. V. Poor, and L.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Hanzo</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“Deep learning for wireless communications: An emerging interdisciplinary paradigm,” IEEE Wireless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27, no. 4, pp. 133–139, Aug. 2020.</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 O’Shea and J.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Hoydis</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“An introduction to deep learning for the physical layer,” IEEE Trans.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Cogn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Netw</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3, no. 4, pp. 563–575, Dec. 2017.</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E.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Zehavi</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“8-PSK trellis codes on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rayleigh</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channel,” IEEE Trans.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40, no. 5, pp. 536–540, Oct. 1989.</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D¨orne</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Cammerer</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J.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Hoydis</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and S. t. Brink, “Deep learning based communication over the air,” IEEE J. Sel. Topics Signal Process., vol. 12, no. 1, pp. 132–143, Feb. 2018.</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S. Yang and L.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Hanzo</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“Fifty years of MIMO detection: The road to large-scale MIMOs,” IEEE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Surveys Tuts, vol. 17, no. 4, pp. 1941–1988, 4th Quart. 2015.</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X. Wei, C. Hu, and L. Dai, “Deep learning for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beamspace</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channel estimation in millimeter-wave massive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mimo</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systems,” to appear in IEEE Trans.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H. Ye, G. Ye Li, and B. F.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Juang</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“Bilinear convolutional auto-encoder based pilot-free end-to-end communication systems,” in Proc. IEEE Int. Conf. on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(IEEE ICC’2020), Jun. 2020, pp. 1–6.</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59580106"/>
      </p:ext>
    </p:extLst>
  </p:cSld>
  <p:clrMapOvr>
    <a:masterClrMapping/>
  </p:clrMapOvr>
  <p:extLst>
    <p:ext uri="{E180D4A7-C9FB-4DFB-919C-405C955672EB}">
      <p14:showEvtLst xmlns:p14="http://schemas.microsoft.com/office/powerpoint/2010/main">
        <p14:playEvt time="4292" objId="2"/>
        <p14:stopEvt time="7664"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Background</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282962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Existing methods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5123518"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RA-GAN based training scheme</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144716335"/>
      </p:ext>
    </p:extLst>
  </p:cSld>
  <p:clrMapOvr>
    <a:masterClrMapping/>
  </p:clrMapOvr>
  <p:extLst mod="1">
    <p:ext uri="{E180D4A7-C9FB-4DFB-919C-405C955672EB}">
      <p14:showEvtLst xmlns:p14="http://schemas.microsoft.com/office/powerpoint/2010/main">
        <p14:playEvt time="2238" objId="2"/>
        <p14:stopEvt time="20587"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1934119"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Reference</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832338"/>
            <a:ext cx="8980536" cy="561160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E.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Balevi</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and J. G. Andrews, “Autoencoder-based error correction coding for one-bit quantization,” IEEE Trans.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68, no. 6, pp. 3440–3451, Jun. 2020.</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V. Raj and S. Kalyani, “Backpropagating through the air: Deep learning at physical layer without channel models,” IEEE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Lett., vol. 22, no. 11, pp. 2278–2281, Nov. 2018.</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F. A.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Aoudia</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and J.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Hoydis</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“Model-free training of end-to-end communication systems,” IEEE J. Sel. Areas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37, no. 11, pp. 2503–2516, Nov. 2019.</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Fritschek</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R. F. Schaefer, and G.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Wunder</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“Deep learning for channel coding via neural mutual information estimation,” in Proc. IEEE Int. Workshop Signal Process. Adv. Wireless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(IEEE SPAWC’19),  Jul. 2019, pp. 1–5.</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H. Ye, L. Liang, G. Y. Li, and B.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Juang</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“Deep learning-based end-to-end wireless communication systems with conditional GANs as unknown channels,” IEEE Trans. Wireless </a:t>
            </a:r>
            <a:r>
              <a:rPr lang="en-US" altLang="zh-CN" sz="1600" dirty="0" err="1">
                <a:solidFill>
                  <a:schemeClr val="tx2"/>
                </a:solidFill>
                <a:latin typeface="Times New Roman" panose="02020603050405020304" pitchFamily="18" charset="0"/>
                <a:ea typeface="黑体" panose="02010609060101010101" pitchFamily="49" charset="-122"/>
                <a:cs typeface="Times New Roman" panose="02020603050405020304" pitchFamily="18" charset="0"/>
              </a:rPr>
              <a:t>Commun</a:t>
            </a: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vol. 19, no. 5, pp. 3133–3143, May 2020.</a:t>
            </a:r>
          </a:p>
          <a:p>
            <a:pPr marL="285750" indent="-285750">
              <a:lnSpc>
                <a:spcPct val="150000"/>
              </a:lnSpc>
              <a:buFont typeface="Wingdings" panose="05000000000000000000" pitchFamily="2" charset="2"/>
              <a:buChar char="n"/>
            </a:pPr>
            <a:r>
              <a:rPr lang="en-US" altLang="zh-CN" sz="16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K. He, X. Zhang, S. Ren, and J. Sun, “Deep residual learning for image recognition,” in Proc. IEEE Conference on Computer Vision and Pattern Recognition (IEEE CVPR’16), Jun. 2016, pp. 770–778.</a:t>
            </a: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172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84688" y="1636469"/>
            <a:ext cx="7974623" cy="2387600"/>
          </a:xfrm>
        </p:spPr>
        <p:txBody>
          <a:bodyPr>
            <a:normAutofit/>
          </a:bodyPr>
          <a:lstStyle/>
          <a:p>
            <a:r>
              <a:rPr lang="en-US" altLang="zh-CN" sz="4800" b="1" dirty="0">
                <a:solidFill>
                  <a:srgbClr val="C00000"/>
                </a:solidFill>
                <a:latin typeface="Times New Roman" panose="02020603050405020304" pitchFamily="18" charset="0"/>
                <a:cs typeface="Times New Roman" panose="02020603050405020304" pitchFamily="18" charset="0"/>
              </a:rPr>
              <a:t>Thank</a:t>
            </a:r>
            <a:r>
              <a:rPr lang="zh-CN" altLang="en-US" sz="4800" b="1" dirty="0">
                <a:solidFill>
                  <a:srgbClr val="C00000"/>
                </a:solidFill>
                <a:latin typeface="Times New Roman" panose="02020603050405020304" pitchFamily="18" charset="0"/>
                <a:cs typeface="Times New Roman" panose="02020603050405020304" pitchFamily="18" charset="0"/>
              </a:rPr>
              <a:t> </a:t>
            </a:r>
            <a:r>
              <a:rPr lang="en-US" altLang="zh-CN" sz="4800" b="1" dirty="0">
                <a:solidFill>
                  <a:srgbClr val="C00000"/>
                </a:solidFill>
                <a:latin typeface="Times New Roman" panose="02020603050405020304" pitchFamily="18" charset="0"/>
                <a:cs typeface="Times New Roman" panose="02020603050405020304" pitchFamily="18" charset="0"/>
              </a:rPr>
              <a:t>you</a:t>
            </a:r>
            <a:r>
              <a:rPr lang="zh-CN" altLang="en-US" sz="4800" b="1" dirty="0">
                <a:solidFill>
                  <a:srgbClr val="C00000"/>
                </a:solidFill>
                <a:latin typeface="Times New Roman" panose="02020603050405020304" pitchFamily="18" charset="0"/>
                <a:cs typeface="Times New Roman" panose="02020603050405020304" pitchFamily="18" charset="0"/>
              </a:rPr>
              <a:t>！</a:t>
            </a:r>
            <a:br>
              <a:rPr lang="en-US" altLang="zh-CN" sz="4800" b="1" dirty="0">
                <a:solidFill>
                  <a:schemeClr val="tx2"/>
                </a:solidFill>
                <a:latin typeface="Times New Roman" panose="02020603050405020304" pitchFamily="18" charset="0"/>
                <a:cs typeface="Times New Roman" panose="02020603050405020304" pitchFamily="18" charset="0"/>
              </a:rPr>
            </a:br>
            <a:br>
              <a:rPr lang="en-US" altLang="zh-CN" sz="4800" b="1" dirty="0">
                <a:solidFill>
                  <a:schemeClr val="tx2"/>
                </a:solidFill>
                <a:latin typeface="Times New Roman" panose="02020603050405020304" pitchFamily="18" charset="0"/>
                <a:cs typeface="Times New Roman" panose="02020603050405020304" pitchFamily="18" charset="0"/>
              </a:rPr>
            </a:br>
            <a:r>
              <a:rPr lang="en-US" altLang="zh-CN" sz="2800" b="1" dirty="0">
                <a:solidFill>
                  <a:srgbClr val="4E5D72"/>
                </a:solidFill>
                <a:latin typeface="Times New Roman" panose="02020603050405020304" pitchFamily="18" charset="0"/>
                <a:cs typeface="Times New Roman" panose="02020603050405020304" pitchFamily="18" charset="0"/>
              </a:rPr>
              <a:t>End-to-End Learning of Communication System without Known Channel</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3000" y="4024069"/>
            <a:ext cx="6858000" cy="2018922"/>
          </a:xfrm>
        </p:spPr>
        <p:txBody>
          <a:bodyPr>
            <a:normAutofit fontScale="85000" lnSpcReduction="20000"/>
          </a:bodyPr>
          <a:lstStyle/>
          <a:p>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dirty="0">
                <a:solidFill>
                  <a:schemeClr val="tx2"/>
                </a:solidFill>
                <a:latin typeface="Times New Roman" panose="02020603050405020304" pitchFamily="18" charset="0"/>
                <a:cs typeface="Times New Roman" panose="02020603050405020304" pitchFamily="18" charset="0"/>
              </a:rPr>
              <a:t>Hao Jiang, </a:t>
            </a:r>
            <a:r>
              <a:rPr lang="en-US" altLang="zh-CN" dirty="0" err="1">
                <a:solidFill>
                  <a:schemeClr val="tx2"/>
                </a:solidFill>
                <a:latin typeface="Times New Roman" panose="02020603050405020304" pitchFamily="18" charset="0"/>
                <a:cs typeface="Times New Roman" panose="02020603050405020304" pitchFamily="18" charset="0"/>
              </a:rPr>
              <a:t>Linglong</a:t>
            </a:r>
            <a:r>
              <a:rPr lang="en-US" altLang="zh-CN" dirty="0">
                <a:solidFill>
                  <a:schemeClr val="tx2"/>
                </a:solidFill>
                <a:latin typeface="Times New Roman" panose="02020603050405020304" pitchFamily="18" charset="0"/>
                <a:cs typeface="Times New Roman" panose="02020603050405020304" pitchFamily="18" charset="0"/>
              </a:rPr>
              <a:t> Dai  </a:t>
            </a:r>
          </a:p>
          <a:p>
            <a:r>
              <a:rPr lang="en-US" altLang="zh-CN" dirty="0">
                <a:solidFill>
                  <a:schemeClr val="tx2"/>
                </a:solidFill>
                <a:latin typeface="Times New Roman" panose="02020603050405020304" pitchFamily="18" charset="0"/>
                <a:cs typeface="Times New Roman" panose="02020603050405020304" pitchFamily="18" charset="0"/>
              </a:rPr>
              <a:t>June, 2021</a:t>
            </a:r>
          </a:p>
          <a:p>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dirty="0">
                <a:solidFill>
                  <a:schemeClr val="tx2"/>
                </a:solidFill>
                <a:latin typeface="Times New Roman" panose="02020603050405020304" pitchFamily="18" charset="0"/>
                <a:cs typeface="Times New Roman" panose="02020603050405020304" pitchFamily="18" charset="0"/>
              </a:rPr>
              <a:t>E-mail: </a:t>
            </a:r>
            <a:r>
              <a:rPr lang="en-US" altLang="zh-CN" dirty="0">
                <a:solidFill>
                  <a:srgbClr val="C00000"/>
                </a:solidFill>
                <a:latin typeface="Times New Roman" panose="02020603050405020304" pitchFamily="18" charset="0"/>
                <a:cs typeface="Times New Roman" panose="02020603050405020304" pitchFamily="18" charset="0"/>
              </a:rPr>
              <a:t>jiang-h18@mails.tsinghua.edu.cn</a:t>
            </a:r>
          </a:p>
          <a:p>
            <a:r>
              <a:rPr lang="en-US" altLang="zh-CN" dirty="0">
                <a:solidFill>
                  <a:schemeClr val="tx2"/>
                </a:solidFill>
                <a:latin typeface="Times New Roman" panose="02020603050405020304" pitchFamily="18" charset="0"/>
                <a:cs typeface="Times New Roman" panose="02020603050405020304" pitchFamily="18" charset="0"/>
              </a:rPr>
              <a:t>Website: </a:t>
            </a:r>
            <a:r>
              <a:rPr lang="en-US" altLang="zh-CN" dirty="0">
                <a:solidFill>
                  <a:srgbClr val="C00000"/>
                </a:solidFill>
                <a:latin typeface="Times New Roman" panose="02020603050405020304" pitchFamily="18" charset="0"/>
                <a:cs typeface="Times New Roman" panose="02020603050405020304" pitchFamily="18" charset="0"/>
              </a:rPr>
              <a:t>http://oa.ee.tsinghua.edu.cn/dailinglong/</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9438124E-B02D-499C-8D22-739D17B01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972" y="1250161"/>
            <a:ext cx="1736924" cy="1736924"/>
          </a:xfrm>
          <a:prstGeom prst="rect">
            <a:avLst/>
          </a:prstGeom>
        </p:spPr>
      </p:pic>
    </p:spTree>
    <p:custDataLst>
      <p:tags r:id="rId1"/>
    </p:custDataLst>
    <p:extLst>
      <p:ext uri="{BB962C8B-B14F-4D97-AF65-F5344CB8AC3E}">
        <p14:creationId xmlns:p14="http://schemas.microsoft.com/office/powerpoint/2010/main" val="3800224287"/>
      </p:ext>
    </p:extLst>
  </p:cSld>
  <p:clrMapOvr>
    <a:masterClrMapping/>
  </p:clrMapOvr>
  <p:extLst mod="1">
    <p:ext uri="{E180D4A7-C9FB-4DFB-919C-405C955672EB}">
      <p14:showEvtLst xmlns:p14="http://schemas.microsoft.com/office/powerpoint/2010/main">
        <p14:playEvt time="980" objId="6"/>
        <p14:stopEvt time="2528"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Background</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251703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Problem in current communication system</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optimization of each module doesn’t mean the global optimization of the whole system</a:t>
            </a: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non-linear effecting is difficult to be described by mathematical model</a:t>
            </a:r>
          </a:p>
          <a:p>
            <a:pPr lvl="1">
              <a:lnSpc>
                <a:spcPct val="125000"/>
              </a:lnSpc>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829F3CC3-BDCE-42CF-81F3-E829475DD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68" y="2567651"/>
            <a:ext cx="7193566" cy="1761387"/>
          </a:xfrm>
          <a:prstGeom prst="rect">
            <a:avLst/>
          </a:prstGeom>
        </p:spPr>
      </p:pic>
      <p:sp>
        <p:nvSpPr>
          <p:cNvPr id="11" name="任意多边形: 形状 10">
            <a:extLst>
              <a:ext uri="{FF2B5EF4-FFF2-40B4-BE49-F238E27FC236}">
                <a16:creationId xmlns:a16="http://schemas.microsoft.com/office/drawing/2014/main" id="{FB28D294-C474-4DBD-8069-EECBC03C5A0B}"/>
              </a:ext>
            </a:extLst>
          </p:cNvPr>
          <p:cNvSpPr/>
          <p:nvPr/>
        </p:nvSpPr>
        <p:spPr>
          <a:xfrm>
            <a:off x="4044075" y="5637561"/>
            <a:ext cx="848047" cy="848047"/>
          </a:xfrm>
          <a:custGeom>
            <a:avLst/>
            <a:gdLst>
              <a:gd name="connsiteX0" fmla="*/ 0 w 848047"/>
              <a:gd name="connsiteY0" fmla="*/ 424024 h 848047"/>
              <a:gd name="connsiteX1" fmla="*/ 424024 w 848047"/>
              <a:gd name="connsiteY1" fmla="*/ 0 h 848047"/>
              <a:gd name="connsiteX2" fmla="*/ 848048 w 848047"/>
              <a:gd name="connsiteY2" fmla="*/ 424024 h 848047"/>
              <a:gd name="connsiteX3" fmla="*/ 424024 w 848047"/>
              <a:gd name="connsiteY3" fmla="*/ 848048 h 848047"/>
              <a:gd name="connsiteX4" fmla="*/ 0 w 848047"/>
              <a:gd name="connsiteY4" fmla="*/ 424024 h 84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047" h="848047">
                <a:moveTo>
                  <a:pt x="0" y="424024"/>
                </a:moveTo>
                <a:cubicBezTo>
                  <a:pt x="0" y="189842"/>
                  <a:pt x="189842" y="0"/>
                  <a:pt x="424024" y="0"/>
                </a:cubicBezTo>
                <a:cubicBezTo>
                  <a:pt x="658206" y="0"/>
                  <a:pt x="848048" y="189842"/>
                  <a:pt x="848048" y="424024"/>
                </a:cubicBezTo>
                <a:cubicBezTo>
                  <a:pt x="848048" y="658206"/>
                  <a:pt x="658206" y="848048"/>
                  <a:pt x="424024" y="848048"/>
                </a:cubicBezTo>
                <a:cubicBezTo>
                  <a:pt x="189842" y="848048"/>
                  <a:pt x="0" y="658206"/>
                  <a:pt x="0" y="424024"/>
                </a:cubicBezTo>
                <a:close/>
              </a:path>
            </a:pathLst>
          </a:custGeom>
          <a:solidFill>
            <a:srgbClr val="003366">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2449" tIns="132449" rIns="132449" bIns="132449" numCol="1" spcCol="1270" anchor="ctr" anchorCtr="0">
            <a:noAutofit/>
          </a:bodyPr>
          <a:lstStyle/>
          <a:p>
            <a:pPr marL="0" lvl="0" indent="0" algn="ctr" defTabSz="577850">
              <a:lnSpc>
                <a:spcPct val="90000"/>
              </a:lnSpc>
              <a:spcBef>
                <a:spcPct val="0"/>
              </a:spcBef>
              <a:spcAft>
                <a:spcPct val="35000"/>
              </a:spcAft>
              <a:buNone/>
            </a:pPr>
            <a:r>
              <a:rPr lang="en-US" altLang="zh-CN" sz="1400" kern="1200" dirty="0">
                <a:solidFill>
                  <a:srgbClr val="002060"/>
                </a:solidFill>
                <a:latin typeface="Times New Roman" panose="02020603050405020304" pitchFamily="18" charset="0"/>
                <a:cs typeface="Times New Roman" panose="02020603050405020304" pitchFamily="18" charset="0"/>
              </a:rPr>
              <a:t>Optimal system</a:t>
            </a:r>
            <a:endParaRPr lang="zh-CN" altLang="en-US" sz="1400" kern="1200" dirty="0">
              <a:solidFill>
                <a:srgbClr val="002060"/>
              </a:solidFill>
              <a:latin typeface="Times New Roman" panose="02020603050405020304" pitchFamily="18" charset="0"/>
              <a:cs typeface="Times New Roman" panose="02020603050405020304" pitchFamily="18" charset="0"/>
            </a:endParaRPr>
          </a:p>
        </p:txBody>
      </p:sp>
      <p:sp>
        <p:nvSpPr>
          <p:cNvPr id="13" name="箭头: 左 12">
            <a:extLst>
              <a:ext uri="{FF2B5EF4-FFF2-40B4-BE49-F238E27FC236}">
                <a16:creationId xmlns:a16="http://schemas.microsoft.com/office/drawing/2014/main" id="{5C04019A-024D-4490-A84B-B13D35F7038D}"/>
              </a:ext>
            </a:extLst>
          </p:cNvPr>
          <p:cNvSpPr/>
          <p:nvPr/>
        </p:nvSpPr>
        <p:spPr>
          <a:xfrm rot="12900000">
            <a:off x="3427465" y="5465642"/>
            <a:ext cx="724254" cy="241693"/>
          </a:xfrm>
          <a:prstGeom prst="leftArrow">
            <a:avLst>
              <a:gd name="adj1" fmla="val 60000"/>
              <a:gd name="adj2" fmla="val 50000"/>
            </a:avLst>
          </a:prstGeom>
          <a:solidFill>
            <a:srgbClr val="003366">
              <a:lumMod val="20000"/>
              <a:lumOff val="80000"/>
            </a:srgbClr>
          </a:solidFill>
          <a:ln>
            <a:noFill/>
          </a:ln>
          <a:effectLst/>
        </p:spPr>
        <p:style>
          <a:lnRef idx="0">
            <a:scrgbClr r="0" g="0" b="0"/>
          </a:lnRef>
          <a:fillRef idx="1">
            <a:scrgbClr r="0" g="0" b="0"/>
          </a:fillRef>
          <a:effectRef idx="0">
            <a:scrgbClr r="0" g="0" b="0"/>
          </a:effectRef>
          <a:fontRef idx="minor">
            <a:schemeClr val="lt1"/>
          </a:fontRef>
        </p:style>
      </p:sp>
      <p:sp>
        <p:nvSpPr>
          <p:cNvPr id="15" name="任意多边形: 形状 14">
            <a:extLst>
              <a:ext uri="{FF2B5EF4-FFF2-40B4-BE49-F238E27FC236}">
                <a16:creationId xmlns:a16="http://schemas.microsoft.com/office/drawing/2014/main" id="{30052B54-AA39-491A-89AB-A345390D8D64}"/>
              </a:ext>
            </a:extLst>
          </p:cNvPr>
          <p:cNvSpPr/>
          <p:nvPr/>
        </p:nvSpPr>
        <p:spPr>
          <a:xfrm>
            <a:off x="2717699" y="5075755"/>
            <a:ext cx="923612" cy="724255"/>
          </a:xfrm>
          <a:custGeom>
            <a:avLst/>
            <a:gdLst>
              <a:gd name="connsiteX0" fmla="*/ 0 w 805645"/>
              <a:gd name="connsiteY0" fmla="*/ 64452 h 644516"/>
              <a:gd name="connsiteX1" fmla="*/ 64452 w 805645"/>
              <a:gd name="connsiteY1" fmla="*/ 0 h 644516"/>
              <a:gd name="connsiteX2" fmla="*/ 741193 w 805645"/>
              <a:gd name="connsiteY2" fmla="*/ 0 h 644516"/>
              <a:gd name="connsiteX3" fmla="*/ 805645 w 805645"/>
              <a:gd name="connsiteY3" fmla="*/ 64452 h 644516"/>
              <a:gd name="connsiteX4" fmla="*/ 805645 w 805645"/>
              <a:gd name="connsiteY4" fmla="*/ 580064 h 644516"/>
              <a:gd name="connsiteX5" fmla="*/ 741193 w 805645"/>
              <a:gd name="connsiteY5" fmla="*/ 644516 h 644516"/>
              <a:gd name="connsiteX6" fmla="*/ 64452 w 805645"/>
              <a:gd name="connsiteY6" fmla="*/ 644516 h 644516"/>
              <a:gd name="connsiteX7" fmla="*/ 0 w 805645"/>
              <a:gd name="connsiteY7" fmla="*/ 580064 h 644516"/>
              <a:gd name="connsiteX8" fmla="*/ 0 w 805645"/>
              <a:gd name="connsiteY8" fmla="*/ 64452 h 64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645" h="644516">
                <a:moveTo>
                  <a:pt x="0" y="64452"/>
                </a:moveTo>
                <a:cubicBezTo>
                  <a:pt x="0" y="28856"/>
                  <a:pt x="28856" y="0"/>
                  <a:pt x="64452" y="0"/>
                </a:cubicBezTo>
                <a:lnTo>
                  <a:pt x="741193" y="0"/>
                </a:lnTo>
                <a:cubicBezTo>
                  <a:pt x="776789" y="0"/>
                  <a:pt x="805645" y="28856"/>
                  <a:pt x="805645" y="64452"/>
                </a:cubicBezTo>
                <a:lnTo>
                  <a:pt x="805645" y="580064"/>
                </a:lnTo>
                <a:cubicBezTo>
                  <a:pt x="805645" y="615660"/>
                  <a:pt x="776789" y="644516"/>
                  <a:pt x="741193" y="644516"/>
                </a:cubicBezTo>
                <a:lnTo>
                  <a:pt x="64452" y="644516"/>
                </a:lnTo>
                <a:cubicBezTo>
                  <a:pt x="28856" y="644516"/>
                  <a:pt x="0" y="615660"/>
                  <a:pt x="0" y="580064"/>
                </a:cubicBezTo>
                <a:lnTo>
                  <a:pt x="0" y="64452"/>
                </a:lnTo>
                <a:close/>
              </a:path>
            </a:pathLst>
          </a:custGeom>
          <a:solidFill>
            <a:srgbClr val="003366">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927" tIns="37927" rIns="37927" bIns="37927" numCol="1" spcCol="1270" anchor="ctr" anchorCtr="0">
            <a:noAutofit/>
          </a:bodyPr>
          <a:lstStyle/>
          <a:p>
            <a:pPr marL="0" lvl="0" indent="0" algn="ctr" defTabSz="444500">
              <a:lnSpc>
                <a:spcPct val="90000"/>
              </a:lnSpc>
              <a:spcBef>
                <a:spcPct val="0"/>
              </a:spcBef>
              <a:spcAft>
                <a:spcPct val="35000"/>
              </a:spcAft>
              <a:buNone/>
            </a:pPr>
            <a:r>
              <a:rPr lang="en-US" altLang="zh-CN" sz="1400" kern="1200" dirty="0">
                <a:solidFill>
                  <a:srgbClr val="002060"/>
                </a:solidFill>
                <a:latin typeface="Times New Roman" panose="02020603050405020304" pitchFamily="18" charset="0"/>
                <a:cs typeface="Times New Roman" panose="02020603050405020304" pitchFamily="18" charset="0"/>
              </a:rPr>
              <a:t>Optimal detection</a:t>
            </a:r>
            <a:endParaRPr lang="zh-CN" altLang="en-US" sz="1400" kern="1200" dirty="0">
              <a:solidFill>
                <a:srgbClr val="002060"/>
              </a:solidFill>
              <a:latin typeface="Times New Roman" panose="02020603050405020304" pitchFamily="18" charset="0"/>
              <a:cs typeface="Times New Roman" panose="02020603050405020304" pitchFamily="18" charset="0"/>
            </a:endParaRPr>
          </a:p>
        </p:txBody>
      </p:sp>
      <p:sp>
        <p:nvSpPr>
          <p:cNvPr id="16" name="箭头: 左 15">
            <a:extLst>
              <a:ext uri="{FF2B5EF4-FFF2-40B4-BE49-F238E27FC236}">
                <a16:creationId xmlns:a16="http://schemas.microsoft.com/office/drawing/2014/main" id="{631CE523-6033-4508-AAE3-A2226C1C5FE5}"/>
              </a:ext>
            </a:extLst>
          </p:cNvPr>
          <p:cNvSpPr/>
          <p:nvPr/>
        </p:nvSpPr>
        <p:spPr>
          <a:xfrm rot="16200000">
            <a:off x="4105971" y="5112434"/>
            <a:ext cx="724254" cy="241693"/>
          </a:xfrm>
          <a:prstGeom prst="leftArrow">
            <a:avLst>
              <a:gd name="adj1" fmla="val 60000"/>
              <a:gd name="adj2" fmla="val 50000"/>
            </a:avLst>
          </a:prstGeom>
          <a:solidFill>
            <a:srgbClr val="003366">
              <a:lumMod val="20000"/>
              <a:lumOff val="80000"/>
            </a:srgbClr>
          </a:solidFill>
          <a:ln>
            <a:noFill/>
          </a:ln>
          <a:effectLst/>
        </p:spPr>
        <p:style>
          <a:lnRef idx="0">
            <a:scrgbClr r="0" g="0" b="0"/>
          </a:lnRef>
          <a:fillRef idx="1">
            <a:scrgbClr r="0" g="0" b="0"/>
          </a:fillRef>
          <a:effectRef idx="0">
            <a:scrgbClr r="0" g="0" b="0"/>
          </a:effectRef>
          <a:fontRef idx="minor">
            <a:schemeClr val="lt1"/>
          </a:fontRef>
        </p:style>
      </p:sp>
      <p:sp>
        <p:nvSpPr>
          <p:cNvPr id="17" name="任意多边形: 形状 16">
            <a:extLst>
              <a:ext uri="{FF2B5EF4-FFF2-40B4-BE49-F238E27FC236}">
                <a16:creationId xmlns:a16="http://schemas.microsoft.com/office/drawing/2014/main" id="{7D7DCBE1-994B-4144-B613-93F49AF74C7F}"/>
              </a:ext>
            </a:extLst>
          </p:cNvPr>
          <p:cNvSpPr/>
          <p:nvPr/>
        </p:nvSpPr>
        <p:spPr>
          <a:xfrm>
            <a:off x="3876624" y="4483771"/>
            <a:ext cx="1182948" cy="644516"/>
          </a:xfrm>
          <a:custGeom>
            <a:avLst/>
            <a:gdLst>
              <a:gd name="connsiteX0" fmla="*/ 0 w 805645"/>
              <a:gd name="connsiteY0" fmla="*/ 64452 h 644516"/>
              <a:gd name="connsiteX1" fmla="*/ 64452 w 805645"/>
              <a:gd name="connsiteY1" fmla="*/ 0 h 644516"/>
              <a:gd name="connsiteX2" fmla="*/ 741193 w 805645"/>
              <a:gd name="connsiteY2" fmla="*/ 0 h 644516"/>
              <a:gd name="connsiteX3" fmla="*/ 805645 w 805645"/>
              <a:gd name="connsiteY3" fmla="*/ 64452 h 644516"/>
              <a:gd name="connsiteX4" fmla="*/ 805645 w 805645"/>
              <a:gd name="connsiteY4" fmla="*/ 580064 h 644516"/>
              <a:gd name="connsiteX5" fmla="*/ 741193 w 805645"/>
              <a:gd name="connsiteY5" fmla="*/ 644516 h 644516"/>
              <a:gd name="connsiteX6" fmla="*/ 64452 w 805645"/>
              <a:gd name="connsiteY6" fmla="*/ 644516 h 644516"/>
              <a:gd name="connsiteX7" fmla="*/ 0 w 805645"/>
              <a:gd name="connsiteY7" fmla="*/ 580064 h 644516"/>
              <a:gd name="connsiteX8" fmla="*/ 0 w 805645"/>
              <a:gd name="connsiteY8" fmla="*/ 64452 h 64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645" h="644516">
                <a:moveTo>
                  <a:pt x="0" y="64452"/>
                </a:moveTo>
                <a:cubicBezTo>
                  <a:pt x="0" y="28856"/>
                  <a:pt x="28856" y="0"/>
                  <a:pt x="64452" y="0"/>
                </a:cubicBezTo>
                <a:lnTo>
                  <a:pt x="741193" y="0"/>
                </a:lnTo>
                <a:cubicBezTo>
                  <a:pt x="776789" y="0"/>
                  <a:pt x="805645" y="28856"/>
                  <a:pt x="805645" y="64452"/>
                </a:cubicBezTo>
                <a:lnTo>
                  <a:pt x="805645" y="580064"/>
                </a:lnTo>
                <a:cubicBezTo>
                  <a:pt x="805645" y="615660"/>
                  <a:pt x="776789" y="644516"/>
                  <a:pt x="741193" y="644516"/>
                </a:cubicBezTo>
                <a:lnTo>
                  <a:pt x="64452" y="644516"/>
                </a:lnTo>
                <a:cubicBezTo>
                  <a:pt x="28856" y="644516"/>
                  <a:pt x="0" y="615660"/>
                  <a:pt x="0" y="580064"/>
                </a:cubicBezTo>
                <a:lnTo>
                  <a:pt x="0" y="64452"/>
                </a:lnTo>
                <a:close/>
              </a:path>
            </a:pathLst>
          </a:custGeom>
          <a:solidFill>
            <a:srgbClr val="003366">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927" tIns="37927" rIns="37927" bIns="37927" numCol="1" spcCol="1270" anchor="ctr" anchorCtr="0">
            <a:noAutofit/>
          </a:bodyPr>
          <a:lstStyle/>
          <a:p>
            <a:pPr marL="0" lvl="0" indent="0" algn="ctr" defTabSz="444500">
              <a:lnSpc>
                <a:spcPct val="90000"/>
              </a:lnSpc>
              <a:spcBef>
                <a:spcPct val="0"/>
              </a:spcBef>
              <a:spcAft>
                <a:spcPct val="35000"/>
              </a:spcAft>
              <a:buNone/>
            </a:pPr>
            <a:r>
              <a:rPr lang="en-US" altLang="zh-CN" sz="1400" kern="1200" dirty="0">
                <a:solidFill>
                  <a:srgbClr val="002060"/>
                </a:solidFill>
                <a:latin typeface="Times New Roman" panose="02020603050405020304" pitchFamily="18" charset="0"/>
                <a:cs typeface="Times New Roman" panose="02020603050405020304" pitchFamily="18" charset="0"/>
              </a:rPr>
              <a:t>Optimal demodulator</a:t>
            </a:r>
            <a:endParaRPr lang="zh-CN" altLang="en-US" sz="1400" kern="1200" dirty="0">
              <a:solidFill>
                <a:srgbClr val="002060"/>
              </a:solidFill>
              <a:latin typeface="Times New Roman" panose="02020603050405020304" pitchFamily="18" charset="0"/>
              <a:cs typeface="Times New Roman" panose="02020603050405020304" pitchFamily="18" charset="0"/>
            </a:endParaRPr>
          </a:p>
        </p:txBody>
      </p:sp>
      <p:sp>
        <p:nvSpPr>
          <p:cNvPr id="18" name="箭头: 左 17">
            <a:extLst>
              <a:ext uri="{FF2B5EF4-FFF2-40B4-BE49-F238E27FC236}">
                <a16:creationId xmlns:a16="http://schemas.microsoft.com/office/drawing/2014/main" id="{2927C0BF-744D-4ACE-91A2-40773C3F4514}"/>
              </a:ext>
            </a:extLst>
          </p:cNvPr>
          <p:cNvSpPr/>
          <p:nvPr/>
        </p:nvSpPr>
        <p:spPr>
          <a:xfrm rot="19500000">
            <a:off x="4784478" y="5465642"/>
            <a:ext cx="724254" cy="241693"/>
          </a:xfrm>
          <a:prstGeom prst="leftArrow">
            <a:avLst>
              <a:gd name="adj1" fmla="val 60000"/>
              <a:gd name="adj2" fmla="val 50000"/>
            </a:avLst>
          </a:prstGeom>
          <a:solidFill>
            <a:srgbClr val="003366">
              <a:lumMod val="20000"/>
              <a:lumOff val="80000"/>
            </a:srgbClr>
          </a:solidFill>
          <a:ln>
            <a:noFill/>
          </a:ln>
          <a:effectLst/>
        </p:spPr>
        <p:style>
          <a:lnRef idx="0">
            <a:scrgbClr r="0" g="0" b="0"/>
          </a:lnRef>
          <a:fillRef idx="1">
            <a:scrgbClr r="0" g="0" b="0"/>
          </a:fillRef>
          <a:effectRef idx="0">
            <a:scrgbClr r="0" g="0" b="0"/>
          </a:effectRef>
          <a:fontRef idx="minor">
            <a:schemeClr val="lt1"/>
          </a:fontRef>
        </p:style>
      </p:sp>
      <p:sp>
        <p:nvSpPr>
          <p:cNvPr id="19" name="任意多边形: 形状 18">
            <a:extLst>
              <a:ext uri="{FF2B5EF4-FFF2-40B4-BE49-F238E27FC236}">
                <a16:creationId xmlns:a16="http://schemas.microsoft.com/office/drawing/2014/main" id="{CCB1C20F-F9BB-4388-BAE3-D5A47439E2BD}"/>
              </a:ext>
            </a:extLst>
          </p:cNvPr>
          <p:cNvSpPr/>
          <p:nvPr/>
        </p:nvSpPr>
        <p:spPr>
          <a:xfrm>
            <a:off x="5277144" y="5028491"/>
            <a:ext cx="994620" cy="724255"/>
          </a:xfrm>
          <a:custGeom>
            <a:avLst/>
            <a:gdLst>
              <a:gd name="connsiteX0" fmla="*/ 0 w 805645"/>
              <a:gd name="connsiteY0" fmla="*/ 64452 h 644516"/>
              <a:gd name="connsiteX1" fmla="*/ 64452 w 805645"/>
              <a:gd name="connsiteY1" fmla="*/ 0 h 644516"/>
              <a:gd name="connsiteX2" fmla="*/ 741193 w 805645"/>
              <a:gd name="connsiteY2" fmla="*/ 0 h 644516"/>
              <a:gd name="connsiteX3" fmla="*/ 805645 w 805645"/>
              <a:gd name="connsiteY3" fmla="*/ 64452 h 644516"/>
              <a:gd name="connsiteX4" fmla="*/ 805645 w 805645"/>
              <a:gd name="connsiteY4" fmla="*/ 580064 h 644516"/>
              <a:gd name="connsiteX5" fmla="*/ 741193 w 805645"/>
              <a:gd name="connsiteY5" fmla="*/ 644516 h 644516"/>
              <a:gd name="connsiteX6" fmla="*/ 64452 w 805645"/>
              <a:gd name="connsiteY6" fmla="*/ 644516 h 644516"/>
              <a:gd name="connsiteX7" fmla="*/ 0 w 805645"/>
              <a:gd name="connsiteY7" fmla="*/ 580064 h 644516"/>
              <a:gd name="connsiteX8" fmla="*/ 0 w 805645"/>
              <a:gd name="connsiteY8" fmla="*/ 64452 h 64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645" h="644516">
                <a:moveTo>
                  <a:pt x="0" y="64452"/>
                </a:moveTo>
                <a:cubicBezTo>
                  <a:pt x="0" y="28856"/>
                  <a:pt x="28856" y="0"/>
                  <a:pt x="64452" y="0"/>
                </a:cubicBezTo>
                <a:lnTo>
                  <a:pt x="741193" y="0"/>
                </a:lnTo>
                <a:cubicBezTo>
                  <a:pt x="776789" y="0"/>
                  <a:pt x="805645" y="28856"/>
                  <a:pt x="805645" y="64452"/>
                </a:cubicBezTo>
                <a:lnTo>
                  <a:pt x="805645" y="580064"/>
                </a:lnTo>
                <a:cubicBezTo>
                  <a:pt x="805645" y="615660"/>
                  <a:pt x="776789" y="644516"/>
                  <a:pt x="741193" y="644516"/>
                </a:cubicBezTo>
                <a:lnTo>
                  <a:pt x="64452" y="644516"/>
                </a:lnTo>
                <a:cubicBezTo>
                  <a:pt x="28856" y="644516"/>
                  <a:pt x="0" y="615660"/>
                  <a:pt x="0" y="580064"/>
                </a:cubicBezTo>
                <a:lnTo>
                  <a:pt x="0" y="64452"/>
                </a:lnTo>
                <a:close/>
              </a:path>
            </a:pathLst>
          </a:custGeom>
          <a:solidFill>
            <a:srgbClr val="003366">
              <a:lumMod val="20000"/>
              <a:lumOff val="8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927" tIns="37927" rIns="37927" bIns="37927" numCol="1" spcCol="1270" anchor="ctr" anchorCtr="0">
            <a:noAutofit/>
          </a:bodyPr>
          <a:lstStyle/>
          <a:p>
            <a:pPr marL="0" lvl="0" indent="0" algn="ctr" defTabSz="444500">
              <a:lnSpc>
                <a:spcPct val="90000"/>
              </a:lnSpc>
              <a:spcBef>
                <a:spcPct val="0"/>
              </a:spcBef>
              <a:spcAft>
                <a:spcPct val="35000"/>
              </a:spcAft>
              <a:buNone/>
            </a:pPr>
            <a:r>
              <a:rPr lang="en-US" altLang="zh-CN" sz="1400" kern="1200" dirty="0">
                <a:solidFill>
                  <a:srgbClr val="002060"/>
                </a:solidFill>
                <a:latin typeface="Times New Roman" panose="02020603050405020304" pitchFamily="18" charset="0"/>
                <a:cs typeface="Times New Roman" panose="02020603050405020304" pitchFamily="18" charset="0"/>
              </a:rPr>
              <a:t>Optimal decoder</a:t>
            </a:r>
            <a:endParaRPr lang="zh-CN" altLang="en-US" sz="1400" kern="1200" dirty="0">
              <a:solidFill>
                <a:srgbClr val="002060"/>
              </a:solidFill>
              <a:latin typeface="Times New Roman" panose="02020603050405020304" pitchFamily="18" charset="0"/>
              <a:cs typeface="Times New Roman" panose="02020603050405020304" pitchFamily="18" charset="0"/>
            </a:endParaRPr>
          </a:p>
        </p:txBody>
      </p:sp>
      <p:sp>
        <p:nvSpPr>
          <p:cNvPr id="150" name="文本框 9">
            <a:extLst>
              <a:ext uri="{FF2B5EF4-FFF2-40B4-BE49-F238E27FC236}">
                <a16:creationId xmlns:a16="http://schemas.microsoft.com/office/drawing/2014/main" id="{36D62B20-EB91-4373-822D-0369F952BAA3}"/>
              </a:ext>
            </a:extLst>
          </p:cNvPr>
          <p:cNvSpPr txBox="1">
            <a:spLocks noChangeArrowheads="1"/>
          </p:cNvSpPr>
          <p:nvPr/>
        </p:nvSpPr>
        <p:spPr bwMode="auto">
          <a:xfrm>
            <a:off x="5285744" y="5800010"/>
            <a:ext cx="1991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sz="3200" b="1" kern="0" dirty="0">
                <a:solidFill>
                  <a:srgbClr val="FF0000"/>
                </a:solidFill>
              </a:rPr>
              <a:t>False</a:t>
            </a:r>
            <a:r>
              <a:rPr kumimoji="0" lang="zh-CN" altLang="en-US" sz="32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rPr>
              <a:t>！</a:t>
            </a:r>
          </a:p>
        </p:txBody>
      </p:sp>
    </p:spTree>
    <p:custDataLst>
      <p:tags r:id="rId1"/>
    </p:custDataLst>
    <p:extLst>
      <p:ext uri="{BB962C8B-B14F-4D97-AF65-F5344CB8AC3E}">
        <p14:creationId xmlns:p14="http://schemas.microsoft.com/office/powerpoint/2010/main" val="6275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extLst>
    <p:ext uri="{E180D4A7-C9FB-4DFB-919C-405C955672EB}">
      <p14:showEvtLst xmlns:p14="http://schemas.microsoft.com/office/powerpoint/2010/main">
        <p14:playEvt time="6065" objId="3"/>
        <p14:playEvt time="34328" objId="6"/>
        <p14:stopEvt time="34461" objId="3"/>
        <p14:stopEvt time="64866"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Background</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213231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Main idea</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communication system is regarded as a neural network, and the joint optimization is carried out with the goal of global optimization</a:t>
            </a: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Breaking the modular design</a:t>
            </a: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829F3CC3-BDCE-42CF-81F3-E829475DD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62" y="2539328"/>
            <a:ext cx="7193566" cy="1761387"/>
          </a:xfrm>
          <a:prstGeom prst="rect">
            <a:avLst/>
          </a:prstGeom>
        </p:spPr>
      </p:pic>
      <p:pic>
        <p:nvPicPr>
          <p:cNvPr id="4" name="图片 3">
            <a:extLst>
              <a:ext uri="{FF2B5EF4-FFF2-40B4-BE49-F238E27FC236}">
                <a16:creationId xmlns:a16="http://schemas.microsoft.com/office/drawing/2014/main" id="{1A28D0D1-7DFF-4F27-8334-5512891A4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4866" y="4300715"/>
            <a:ext cx="5139667" cy="1888893"/>
          </a:xfrm>
          <a:prstGeom prst="rect">
            <a:avLst/>
          </a:prstGeom>
        </p:spPr>
      </p:pic>
      <p:sp>
        <p:nvSpPr>
          <p:cNvPr id="20" name="右弧形箭头 3">
            <a:extLst>
              <a:ext uri="{FF2B5EF4-FFF2-40B4-BE49-F238E27FC236}">
                <a16:creationId xmlns:a16="http://schemas.microsoft.com/office/drawing/2014/main" id="{2CEAF997-B7F9-4BAB-96DE-64D200ECEDA5}"/>
              </a:ext>
            </a:extLst>
          </p:cNvPr>
          <p:cNvSpPr/>
          <p:nvPr/>
        </p:nvSpPr>
        <p:spPr bwMode="auto">
          <a:xfrm rot="172868">
            <a:off x="7628927" y="3915709"/>
            <a:ext cx="919418" cy="1179317"/>
          </a:xfrm>
          <a:prstGeom prst="curvedLeftArrow">
            <a:avLst>
              <a:gd name="adj1" fmla="val 25000"/>
              <a:gd name="adj2" fmla="val 50000"/>
              <a:gd name="adj3" fmla="val 3121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1" name="文本框 20">
            <a:extLst>
              <a:ext uri="{FF2B5EF4-FFF2-40B4-BE49-F238E27FC236}">
                <a16:creationId xmlns:a16="http://schemas.microsoft.com/office/drawing/2014/main" id="{06D94449-630B-4708-8919-5A38727BE0A8}"/>
              </a:ext>
            </a:extLst>
          </p:cNvPr>
          <p:cNvSpPr txBox="1"/>
          <p:nvPr/>
        </p:nvSpPr>
        <p:spPr>
          <a:xfrm>
            <a:off x="128016" y="6114223"/>
            <a:ext cx="9015984" cy="461665"/>
          </a:xfrm>
          <a:prstGeom prst="rect">
            <a:avLst/>
          </a:prstGeom>
          <a:noFill/>
        </p:spPr>
        <p:txBody>
          <a:bodyPr wrap="square" rtlCol="0">
            <a:spAutoFit/>
          </a:bodyPr>
          <a:lstStyle/>
          <a:p>
            <a:r>
              <a:rPr lang="en-US" altLang="zh-CN" sz="1200" kern="0" dirty="0">
                <a:solidFill>
                  <a:srgbClr val="CC00CC"/>
                </a:solidFill>
                <a:latin typeface="+mn-ea"/>
                <a:ea typeface="+mn-ea"/>
              </a:rPr>
              <a:t>[Shea’17] </a:t>
            </a:r>
            <a:r>
              <a:rPr lang="en-US" altLang="zh-CN" sz="1200" dirty="0">
                <a:solidFill>
                  <a:srgbClr val="000000"/>
                </a:solidFill>
                <a:latin typeface="+mn-ea"/>
                <a:ea typeface="+mn-ea"/>
                <a:cs typeface="Times New Roman" panose="02020603050405020304" pitchFamily="18" charset="0"/>
              </a:rPr>
              <a:t>T. J. O’Shea and J. </a:t>
            </a:r>
            <a:r>
              <a:rPr lang="en-US" altLang="zh-CN" sz="1200" dirty="0" err="1">
                <a:solidFill>
                  <a:srgbClr val="000000"/>
                </a:solidFill>
                <a:latin typeface="+mn-ea"/>
                <a:ea typeface="+mn-ea"/>
                <a:cs typeface="Times New Roman" panose="02020603050405020304" pitchFamily="18" charset="0"/>
              </a:rPr>
              <a:t>Hoydis</a:t>
            </a:r>
            <a:r>
              <a:rPr lang="en-US" altLang="zh-CN" sz="1200" dirty="0">
                <a:solidFill>
                  <a:srgbClr val="000000"/>
                </a:solidFill>
                <a:latin typeface="+mn-ea"/>
                <a:ea typeface="+mn-ea"/>
                <a:cs typeface="Times New Roman" panose="02020603050405020304" pitchFamily="18" charset="0"/>
              </a:rPr>
              <a:t>, “An introduction to deep learning for the physical layer,” </a:t>
            </a:r>
            <a:r>
              <a:rPr lang="en-US" altLang="zh-CN" sz="1200" i="1" dirty="0">
                <a:solidFill>
                  <a:srgbClr val="C00000"/>
                </a:solidFill>
                <a:latin typeface="+mn-ea"/>
                <a:ea typeface="+mn-ea"/>
                <a:cs typeface="Times New Roman" panose="02020603050405020304" pitchFamily="18" charset="0"/>
              </a:rPr>
              <a:t>IEEE Trans. </a:t>
            </a:r>
            <a:r>
              <a:rPr lang="en-US" altLang="zh-CN" sz="1200" i="1" dirty="0" err="1">
                <a:solidFill>
                  <a:srgbClr val="C00000"/>
                </a:solidFill>
                <a:latin typeface="+mn-ea"/>
                <a:ea typeface="+mn-ea"/>
                <a:cs typeface="Times New Roman" panose="02020603050405020304" pitchFamily="18" charset="0"/>
              </a:rPr>
              <a:t>Cogn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Commun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Netw</a:t>
            </a:r>
            <a:r>
              <a:rPr lang="en-US" altLang="zh-CN" sz="1200" dirty="0">
                <a:solidFill>
                  <a:srgbClr val="C00000"/>
                </a:solidFill>
                <a:latin typeface="+mn-ea"/>
                <a:ea typeface="+mn-ea"/>
                <a:cs typeface="Times New Roman" panose="02020603050405020304" pitchFamily="18" charset="0"/>
              </a:rPr>
              <a:t>.</a:t>
            </a:r>
            <a:r>
              <a:rPr lang="en-US" altLang="zh-CN" sz="1200" dirty="0">
                <a:solidFill>
                  <a:srgbClr val="000000"/>
                </a:solidFill>
                <a:latin typeface="+mn-ea"/>
                <a:ea typeface="+mn-ea"/>
                <a:cs typeface="Times New Roman" panose="02020603050405020304" pitchFamily="18" charset="0"/>
              </a:rPr>
              <a:t>, vol. 3, </a:t>
            </a:r>
          </a:p>
          <a:p>
            <a:r>
              <a:rPr lang="en-US" altLang="zh-CN" sz="1200" dirty="0">
                <a:solidFill>
                  <a:srgbClr val="000000"/>
                </a:solidFill>
                <a:latin typeface="+mn-ea"/>
                <a:cs typeface="Times New Roman" panose="02020603050405020304" pitchFamily="18" charset="0"/>
              </a:rPr>
              <a:t>                </a:t>
            </a:r>
            <a:r>
              <a:rPr lang="en-US" altLang="zh-CN" sz="1200" dirty="0">
                <a:solidFill>
                  <a:srgbClr val="000000"/>
                </a:solidFill>
                <a:latin typeface="+mn-ea"/>
                <a:ea typeface="+mn-ea"/>
                <a:cs typeface="Times New Roman" panose="02020603050405020304" pitchFamily="18" charset="0"/>
              </a:rPr>
              <a:t>no. 4, pp. 563–575, Dec. 2017.</a:t>
            </a:r>
            <a:endParaRPr lang="zh-CN" altLang="en-US" sz="1200" dirty="0">
              <a:solidFill>
                <a:srgbClr val="000000"/>
              </a:solidFill>
              <a:latin typeface="+mn-ea"/>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5960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E180D4A7-C9FB-4DFB-919C-405C955672EB}">
      <p14:showEvtLst xmlns:p14="http://schemas.microsoft.com/office/powerpoint/2010/main">
        <p14:playEvt time="1566" objId="6"/>
        <p14:stopEvt time="57061"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8706230"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End-to-End Learning of Communication System</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87264" y="832338"/>
                <a:ext cx="9015984" cy="369876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Architecture of the end-to-end communication system</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Transmitter</a:t>
                </a:r>
                <a14:m>
                  <m:oMath xmlns:m="http://schemas.openxmlformats.org/officeDocument/2006/math">
                    <m:r>
                      <a:rPr lang="zh-CN" altLang="en-US" sz="2000" dirty="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sSub>
                      <m:sSub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𝒇</m:t>
                        </m:r>
                      </m:e>
                      <m:sub>
                        <m:sSub>
                          <m:sSub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bPr>
                          <m:e>
                            <m:r>
                              <a:rPr lang="zh-CN" altLang="en-US"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𝜽</m:t>
                            </m:r>
                          </m:e>
                          <m:sub>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𝑻</m:t>
                            </m:r>
                          </m:sub>
                        </m:sSub>
                      </m:sub>
                    </m:sSub>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ℳ</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sSup>
                      <m:sSup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p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ℂ</m:t>
                        </m:r>
                      </m:e>
                      <m:sup>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𝑛</m:t>
                        </m:r>
                      </m:sup>
                    </m:sSup>
                  </m:oMath>
                </a14:m>
                <a:r>
                  <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applies </a:t>
                </a:r>
                <a14:m>
                  <m:oMath xmlns:m="http://schemas.openxmlformats.org/officeDocument/2006/math">
                    <m:r>
                      <a:rPr lang="en-US" altLang="zh-CN" sz="2000" dirty="0">
                        <a:solidFill>
                          <a:schemeClr val="tx2"/>
                        </a:solidFill>
                        <a:latin typeface="Cambria Math" panose="02040503050406030204" pitchFamily="18" charset="0"/>
                        <a:ea typeface="黑体" panose="02010609060101010101" pitchFamily="49" charset="-122"/>
                        <a:cs typeface="Times New Roman" panose="02020603050405020304" pitchFamily="18" charset="0"/>
                      </a:rPr>
                      <m:t>𝑛</m:t>
                    </m:r>
                  </m:oMath>
                </a14:m>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discrete complex channel to transmit the one message of </a:t>
                </a:r>
                <a:r>
                  <a:rPr lang="en-US" altLang="zh-CN" sz="2000" i="1"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M</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messages, </a:t>
                </a:r>
                <a14:m>
                  <m:oMath xmlns:m="http://schemas.openxmlformats.org/officeDocument/2006/math">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𝑠</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ℳ</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={1,2,…,</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𝑀</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sym typeface="+mn-ea"/>
                      </a:rPr>
                      <m:t>}</m:t>
                    </m:r>
                  </m:oMath>
                </a14:m>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Channel</a:t>
                </a:r>
                <a:r>
                  <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14:m>
                  <m:oMath xmlns:m="http://schemas.openxmlformats.org/officeDocument/2006/math">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𝑝</m:t>
                    </m:r>
                    <m:d>
                      <m:dPr>
                        <m:ctrlPr>
                          <a:rPr lang="zh-CN"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d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𝐲</m:t>
                        </m:r>
                      </m:e>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𝐱</m:t>
                        </m:r>
                      </m:e>
                    </m:d>
                  </m:oMath>
                </a14:m>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described by the conditional probability density function, and </a:t>
                </a:r>
                <a14:m>
                  <m:oMath xmlns:m="http://schemas.openxmlformats.org/officeDocument/2006/math">
                    <m:r>
                      <a:rPr lang="en-US" altLang="zh-CN" sz="2000" dirty="0"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𝐱</m:t>
                    </m:r>
                    <m:r>
                      <a:rPr lang="en-US" altLang="zh-CN" sz="2000" dirty="0"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𝐲</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sSup>
                      <m:sSupPr>
                        <m:ctrlPr>
                          <a:rPr lang="zh-CN"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p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ℂ</m:t>
                        </m:r>
                      </m:e>
                      <m:sup>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𝑛</m:t>
                        </m:r>
                      </m:sup>
                    </m:sSup>
                  </m:oMath>
                </a14:m>
                <a:r>
                  <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denotes the transmitted signal and received signal</a:t>
                </a:r>
                <a:endPar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Receiver</a:t>
                </a:r>
                <a:r>
                  <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a:solidFill>
                      <a:srgbClr val="C00000"/>
                    </a:solidFill>
                    <a:ea typeface="黑体" panose="02010609060101010101" pitchFamily="49" charset="-122"/>
                  </a:rPr>
                  <a:t> </a:t>
                </a:r>
                <a14:m>
                  <m:oMath xmlns:m="http://schemas.openxmlformats.org/officeDocument/2006/math">
                    <m:sSub>
                      <m:sSub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𝒇</m:t>
                        </m:r>
                      </m:e>
                      <m:sub>
                        <m:sSub>
                          <m:sSub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bPr>
                          <m:e>
                            <m:r>
                              <a:rPr lang="zh-CN" altLang="en-US"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𝜽</m:t>
                            </m:r>
                          </m:e>
                          <m:sub>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𝑹</m:t>
                            </m:r>
                          </m:sub>
                        </m:sSub>
                      </m:sub>
                    </m:sSub>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sSup>
                      <m:sSupPr>
                        <m:ctrlPr>
                          <a:rPr lang="en-US" altLang="zh-CN"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sSup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ℂ</m:t>
                        </m:r>
                      </m:e>
                      <m:sup>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𝑛</m:t>
                        </m:r>
                      </m:sup>
                    </m:sSup>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ℳ</m:t>
                    </m:r>
                  </m:oMath>
                </a14:m>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maps the received signal</a:t>
                </a:r>
                <a14:m>
                  <m:oMath xmlns:m="http://schemas.openxmlformats.org/officeDocument/2006/math">
                    <m:r>
                      <a:rPr lang="en-US" altLang="zh-CN" sz="2000" b="0" i="0" dirty="0"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 </m:t>
                    </m:r>
                    <m:r>
                      <a:rPr lang="en-US" altLang="zh-CN" sz="2000" dirty="0">
                        <a:solidFill>
                          <a:schemeClr val="tx2"/>
                        </a:solidFill>
                        <a:latin typeface="Cambria Math" panose="02040503050406030204" pitchFamily="18" charset="0"/>
                        <a:ea typeface="黑体" panose="02010609060101010101" pitchFamily="49" charset="-122"/>
                        <a:cs typeface="Times New Roman" panose="02020603050405020304" pitchFamily="18" charset="0"/>
                      </a:rPr>
                      <m:t> </m:t>
                    </m:r>
                    <m:r>
                      <a:rPr lang="en-US" altLang="zh-CN" sz="2000" dirty="0">
                        <a:solidFill>
                          <a:schemeClr val="tx2"/>
                        </a:solidFill>
                        <a:latin typeface="Cambria Math" panose="02040503050406030204" pitchFamily="18" charset="0"/>
                        <a:ea typeface="黑体" panose="02010609060101010101" pitchFamily="49" charset="-122"/>
                        <a:cs typeface="Times New Roman" panose="02020603050405020304" pitchFamily="18" charset="0"/>
                      </a:rPr>
                      <m:t>𝐲</m:t>
                    </m:r>
                    <m:r>
                      <a:rPr lang="en-US" altLang="zh-CN" sz="2000" dirty="0">
                        <a:solidFill>
                          <a:schemeClr val="tx2"/>
                        </a:solidFill>
                        <a:latin typeface="Cambria Math" panose="02040503050406030204" pitchFamily="18" charset="0"/>
                        <a:ea typeface="黑体" panose="02010609060101010101" pitchFamily="49" charset="-122"/>
                        <a:cs typeface="Times New Roman" panose="02020603050405020304" pitchFamily="18" charset="0"/>
                      </a:rPr>
                      <m:t>  </m:t>
                    </m:r>
                  </m:oMath>
                </a14:m>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to estimated </a:t>
                </a:r>
                <a14:m>
                  <m:oMath xmlns:m="http://schemas.openxmlformats.org/officeDocument/2006/math">
                    <m:acc>
                      <m:accPr>
                        <m:chr m:val="̂"/>
                        <m:ctrlPr>
                          <a:rPr lang="zh-CN" altLang="en-US" sz="2000" i="1">
                            <a:solidFill>
                              <a:schemeClr val="tx2"/>
                            </a:solidFill>
                            <a:latin typeface="Cambria Math" panose="02040503050406030204" pitchFamily="18" charset="0"/>
                            <a:ea typeface="黑体" panose="02010609060101010101" pitchFamily="49" charset="-122"/>
                            <a:cs typeface="Times New Roman" panose="02020603050405020304" pitchFamily="18" charset="0"/>
                          </a:rPr>
                        </m:ctrlPr>
                      </m:accPr>
                      <m:e>
                        <m:r>
                          <a:rPr lang="en-US" altLang="zh-CN" sz="2000">
                            <a:solidFill>
                              <a:schemeClr val="tx2"/>
                            </a:solidFill>
                            <a:latin typeface="Cambria Math" panose="02040503050406030204" pitchFamily="18" charset="0"/>
                            <a:ea typeface="黑体" panose="02010609060101010101" pitchFamily="49" charset="-122"/>
                            <a:cs typeface="Times New Roman" panose="02020603050405020304" pitchFamily="18" charset="0"/>
                          </a:rPr>
                          <m:t>𝑠</m:t>
                        </m:r>
                      </m:e>
                    </m:acc>
                  </m:oMath>
                </a14:m>
                <a:endPar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dirty="0">
                  <a:latin typeface="黑体" panose="02010609060101010101" pitchFamily="49" charset="-122"/>
                  <a:ea typeface="黑体" panose="02010609060101010101" pitchFamily="49" charset="-122"/>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87264" y="832338"/>
                <a:ext cx="9015984" cy="3698769"/>
              </a:xfrm>
              <a:prstGeom prst="rect">
                <a:avLst/>
              </a:prstGeom>
              <a:blipFill>
                <a:blip r:embed="rId8"/>
                <a:stretch>
                  <a:fillRect l="-879"/>
                </a:stretch>
              </a:blipFill>
            </p:spPr>
            <p:txBody>
              <a:bodyPr/>
              <a:lstStyle/>
              <a:p>
                <a:r>
                  <a:rPr lang="zh-CN" altLang="en-US">
                    <a:noFill/>
                  </a:rPr>
                  <a:t> </a:t>
                </a:r>
              </a:p>
            </p:txBody>
          </p:sp>
        </mc:Fallback>
      </mc:AlternateContent>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6D94449-630B-4708-8919-5A38727BE0A8}"/>
              </a:ext>
            </a:extLst>
          </p:cNvPr>
          <p:cNvSpPr txBox="1"/>
          <p:nvPr/>
        </p:nvSpPr>
        <p:spPr>
          <a:xfrm>
            <a:off x="128016" y="6114223"/>
            <a:ext cx="9015984" cy="461665"/>
          </a:xfrm>
          <a:prstGeom prst="rect">
            <a:avLst/>
          </a:prstGeom>
          <a:noFill/>
        </p:spPr>
        <p:txBody>
          <a:bodyPr wrap="square" rtlCol="0">
            <a:spAutoFit/>
          </a:bodyPr>
          <a:lstStyle/>
          <a:p>
            <a:r>
              <a:rPr lang="en-US" altLang="zh-CN" sz="1200" kern="0" dirty="0">
                <a:solidFill>
                  <a:srgbClr val="CC00CC"/>
                </a:solidFill>
                <a:latin typeface="+mn-ea"/>
                <a:ea typeface="+mn-ea"/>
              </a:rPr>
              <a:t>[Shea’17] </a:t>
            </a:r>
            <a:r>
              <a:rPr lang="en-US" altLang="zh-CN" sz="1200" dirty="0">
                <a:solidFill>
                  <a:srgbClr val="000000"/>
                </a:solidFill>
                <a:latin typeface="+mn-ea"/>
                <a:ea typeface="+mn-ea"/>
                <a:cs typeface="Times New Roman" panose="02020603050405020304" pitchFamily="18" charset="0"/>
              </a:rPr>
              <a:t>T. J. O’Shea and J. </a:t>
            </a:r>
            <a:r>
              <a:rPr lang="en-US" altLang="zh-CN" sz="1200" dirty="0" err="1">
                <a:solidFill>
                  <a:srgbClr val="000000"/>
                </a:solidFill>
                <a:latin typeface="+mn-ea"/>
                <a:ea typeface="+mn-ea"/>
                <a:cs typeface="Times New Roman" panose="02020603050405020304" pitchFamily="18" charset="0"/>
              </a:rPr>
              <a:t>Hoydis</a:t>
            </a:r>
            <a:r>
              <a:rPr lang="en-US" altLang="zh-CN" sz="1200" dirty="0">
                <a:solidFill>
                  <a:srgbClr val="000000"/>
                </a:solidFill>
                <a:latin typeface="+mn-ea"/>
                <a:ea typeface="+mn-ea"/>
                <a:cs typeface="Times New Roman" panose="02020603050405020304" pitchFamily="18" charset="0"/>
              </a:rPr>
              <a:t>, “An introduction to deep learning for the physical layer,” </a:t>
            </a:r>
            <a:r>
              <a:rPr lang="en-US" altLang="zh-CN" sz="1200" i="1" dirty="0">
                <a:solidFill>
                  <a:srgbClr val="C00000"/>
                </a:solidFill>
                <a:latin typeface="+mn-ea"/>
                <a:ea typeface="+mn-ea"/>
                <a:cs typeface="Times New Roman" panose="02020603050405020304" pitchFamily="18" charset="0"/>
              </a:rPr>
              <a:t>IEEE Trans. </a:t>
            </a:r>
            <a:r>
              <a:rPr lang="en-US" altLang="zh-CN" sz="1200" i="1" dirty="0" err="1">
                <a:solidFill>
                  <a:srgbClr val="C00000"/>
                </a:solidFill>
                <a:latin typeface="+mn-ea"/>
                <a:ea typeface="+mn-ea"/>
                <a:cs typeface="Times New Roman" panose="02020603050405020304" pitchFamily="18" charset="0"/>
              </a:rPr>
              <a:t>Cogn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Commun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Netw</a:t>
            </a:r>
            <a:r>
              <a:rPr lang="en-US" altLang="zh-CN" sz="1200" dirty="0">
                <a:solidFill>
                  <a:srgbClr val="C00000"/>
                </a:solidFill>
                <a:latin typeface="+mn-ea"/>
                <a:ea typeface="+mn-ea"/>
                <a:cs typeface="Times New Roman" panose="02020603050405020304" pitchFamily="18" charset="0"/>
              </a:rPr>
              <a:t>.</a:t>
            </a:r>
            <a:r>
              <a:rPr lang="en-US" altLang="zh-CN" sz="1200" dirty="0">
                <a:solidFill>
                  <a:srgbClr val="000000"/>
                </a:solidFill>
                <a:latin typeface="+mn-ea"/>
                <a:ea typeface="+mn-ea"/>
                <a:cs typeface="Times New Roman" panose="02020603050405020304" pitchFamily="18" charset="0"/>
              </a:rPr>
              <a:t>, vol. 3, </a:t>
            </a:r>
          </a:p>
          <a:p>
            <a:r>
              <a:rPr lang="en-US" altLang="zh-CN" sz="1200" dirty="0">
                <a:solidFill>
                  <a:srgbClr val="000000"/>
                </a:solidFill>
                <a:latin typeface="+mn-ea"/>
                <a:cs typeface="Times New Roman" panose="02020603050405020304" pitchFamily="18" charset="0"/>
              </a:rPr>
              <a:t>                </a:t>
            </a:r>
            <a:r>
              <a:rPr lang="en-US" altLang="zh-CN" sz="1200" dirty="0">
                <a:solidFill>
                  <a:srgbClr val="000000"/>
                </a:solidFill>
                <a:latin typeface="+mn-ea"/>
                <a:ea typeface="+mn-ea"/>
                <a:cs typeface="Times New Roman" panose="02020603050405020304" pitchFamily="18" charset="0"/>
              </a:rPr>
              <a:t>no. 4, pp. 563–575, Dec. 2017.</a:t>
            </a:r>
            <a:endParaRPr lang="zh-CN" altLang="en-US" sz="1200" dirty="0">
              <a:solidFill>
                <a:srgbClr val="000000"/>
              </a:solidFill>
              <a:latin typeface="+mn-ea"/>
              <a:ea typeface="+mn-ea"/>
              <a:cs typeface="Times New Roman" panose="02020603050405020304" pitchFamily="18" charset="0"/>
            </a:endParaRPr>
          </a:p>
        </p:txBody>
      </p:sp>
      <p:pic>
        <p:nvPicPr>
          <p:cNvPr id="10" name="图片 9">
            <a:extLst>
              <a:ext uri="{FF2B5EF4-FFF2-40B4-BE49-F238E27FC236}">
                <a16:creationId xmlns:a16="http://schemas.microsoft.com/office/drawing/2014/main" id="{EF58E726-ABAA-4089-B894-190936E50CFF}"/>
              </a:ext>
            </a:extLst>
          </p:cNvPr>
          <p:cNvPicPr>
            <a:picLocks noChangeAspect="1"/>
          </p:cNvPicPr>
          <p:nvPr/>
        </p:nvPicPr>
        <p:blipFill>
          <a:blip r:embed="rId9"/>
          <a:stretch>
            <a:fillRect/>
          </a:stretch>
        </p:blipFill>
        <p:spPr>
          <a:xfrm>
            <a:off x="1975696" y="3546332"/>
            <a:ext cx="5169968" cy="2399803"/>
          </a:xfrm>
          <a:prstGeom prst="rect">
            <a:avLst/>
          </a:prstGeom>
        </p:spPr>
      </p:pic>
      <p:grpSp>
        <p:nvGrpSpPr>
          <p:cNvPr id="11" name="组合 10">
            <a:extLst>
              <a:ext uri="{FF2B5EF4-FFF2-40B4-BE49-F238E27FC236}">
                <a16:creationId xmlns:a16="http://schemas.microsoft.com/office/drawing/2014/main" id="{51C7B168-12B8-4D97-80CF-6E9729B6724A}"/>
              </a:ext>
            </a:extLst>
          </p:cNvPr>
          <p:cNvGrpSpPr/>
          <p:nvPr/>
        </p:nvGrpSpPr>
        <p:grpSpPr>
          <a:xfrm>
            <a:off x="1305833" y="3872753"/>
            <a:ext cx="717739" cy="693363"/>
            <a:chOff x="1305833" y="3470717"/>
            <a:chExt cx="717739" cy="1095399"/>
          </a:xfrm>
        </p:grpSpPr>
        <p:sp>
          <p:nvSpPr>
            <p:cNvPr id="13" name="文本框 17">
              <a:extLst>
                <a:ext uri="{FF2B5EF4-FFF2-40B4-BE49-F238E27FC236}">
                  <a16:creationId xmlns:a16="http://schemas.microsoft.com/office/drawing/2014/main" id="{7B0C1E7A-BCF3-43A3-BE9C-AC9FA40EA46A}"/>
                </a:ext>
              </a:extLst>
            </p:cNvPr>
            <p:cNvSpPr txBox="1">
              <a:spLocks noChangeArrowheads="1"/>
            </p:cNvSpPr>
            <p:nvPr/>
          </p:nvSpPr>
          <p:spPr bwMode="auto">
            <a:xfrm>
              <a:off x="1305833" y="3470717"/>
              <a:ext cx="614271" cy="615553"/>
            </a:xfrm>
            <a:prstGeom prst="rect">
              <a:avLst/>
            </a:prstGeom>
            <a:solidFill>
              <a:srgbClr val="0070C0"/>
            </a:solidFill>
            <a:ln w="9525">
              <a:solidFill>
                <a:srgbClr val="00B0F0"/>
              </a:solidFill>
              <a:miter lim="800000"/>
              <a:headEnd/>
              <a:tailEnd/>
            </a:ln>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dirty="0">
                  <a:solidFill>
                    <a:schemeClr val="bg1"/>
                  </a:solidFill>
                </a:rPr>
                <a:t> </a:t>
              </a:r>
              <a:r>
                <a:rPr lang="en-US" altLang="zh-CN" sz="1600" dirty="0">
                  <a:solidFill>
                    <a:schemeClr val="bg1"/>
                  </a:solidFill>
                </a:rPr>
                <a:t>k bit</a:t>
              </a:r>
            </a:p>
            <a:p>
              <a:pPr eaLnBrk="1" hangingPunct="1"/>
              <a:endParaRPr lang="zh-CN" altLang="en-US" sz="1600" dirty="0">
                <a:solidFill>
                  <a:schemeClr val="bg1"/>
                </a:solidFill>
              </a:endParaRPr>
            </a:p>
          </p:txBody>
        </p:sp>
        <p:cxnSp>
          <p:nvCxnSpPr>
            <p:cNvPr id="15" name="直接箭头连接符 18">
              <a:extLst>
                <a:ext uri="{FF2B5EF4-FFF2-40B4-BE49-F238E27FC236}">
                  <a16:creationId xmlns:a16="http://schemas.microsoft.com/office/drawing/2014/main" id="{BDE5759F-E987-4DAD-BF23-3B2739A60957}"/>
                </a:ext>
              </a:extLst>
            </p:cNvPr>
            <p:cNvCxnSpPr>
              <a:cxnSpLocks noChangeShapeType="1"/>
              <a:stCxn id="13" idx="2"/>
            </p:cNvCxnSpPr>
            <p:nvPr/>
          </p:nvCxnSpPr>
          <p:spPr bwMode="auto">
            <a:xfrm>
              <a:off x="1612969" y="4086270"/>
              <a:ext cx="410603" cy="479846"/>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16" name="组合 15">
            <a:extLst>
              <a:ext uri="{FF2B5EF4-FFF2-40B4-BE49-F238E27FC236}">
                <a16:creationId xmlns:a16="http://schemas.microsoft.com/office/drawing/2014/main" id="{A97BA3DA-EC54-4369-90B1-B20C53B56E69}"/>
              </a:ext>
            </a:extLst>
          </p:cNvPr>
          <p:cNvGrpSpPr/>
          <p:nvPr/>
        </p:nvGrpSpPr>
        <p:grpSpPr>
          <a:xfrm>
            <a:off x="3598858" y="4803136"/>
            <a:ext cx="640695" cy="1239072"/>
            <a:chOff x="3600078" y="4803136"/>
            <a:chExt cx="667234" cy="1239072"/>
          </a:xfrm>
        </p:grpSpPr>
        <p:sp>
          <p:nvSpPr>
            <p:cNvPr id="17" name="文本框 19">
              <a:extLst>
                <a:ext uri="{FF2B5EF4-FFF2-40B4-BE49-F238E27FC236}">
                  <a16:creationId xmlns:a16="http://schemas.microsoft.com/office/drawing/2014/main" id="{BF719934-AA43-4D4D-9C9C-F1FDC989DA27}"/>
                </a:ext>
              </a:extLst>
            </p:cNvPr>
            <p:cNvSpPr txBox="1">
              <a:spLocks noChangeArrowheads="1"/>
            </p:cNvSpPr>
            <p:nvPr/>
          </p:nvSpPr>
          <p:spPr bwMode="auto">
            <a:xfrm>
              <a:off x="3600078" y="5488210"/>
              <a:ext cx="667234" cy="553998"/>
            </a:xfrm>
            <a:prstGeom prst="rect">
              <a:avLst/>
            </a:prstGeom>
            <a:solidFill>
              <a:srgbClr val="0070C0"/>
            </a:solidFill>
            <a:ln w="9525">
              <a:solidFill>
                <a:srgbClr val="00B0F0"/>
              </a:solidFill>
              <a:miter lim="800000"/>
              <a:headEnd/>
              <a:tailEnd/>
            </a:ln>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rPr>
                <a:t>n-d</a:t>
              </a:r>
            </a:p>
            <a:p>
              <a:pPr algn="ctr" eaLnBrk="1" hangingPunct="1"/>
              <a:r>
                <a:rPr lang="en-US" altLang="zh-CN" sz="1400" dirty="0">
                  <a:solidFill>
                    <a:schemeClr val="bg1"/>
                  </a:solidFill>
                </a:rPr>
                <a:t>vector</a:t>
              </a:r>
            </a:p>
          </p:txBody>
        </p:sp>
        <p:cxnSp>
          <p:nvCxnSpPr>
            <p:cNvPr id="18" name="直接箭头连接符 20">
              <a:extLst>
                <a:ext uri="{FF2B5EF4-FFF2-40B4-BE49-F238E27FC236}">
                  <a16:creationId xmlns:a16="http://schemas.microsoft.com/office/drawing/2014/main" id="{286849EE-EA65-4E77-8805-401F501C9237}"/>
                </a:ext>
              </a:extLst>
            </p:cNvPr>
            <p:cNvCxnSpPr>
              <a:cxnSpLocks noChangeShapeType="1"/>
              <a:stCxn id="17" idx="0"/>
            </p:cNvCxnSpPr>
            <p:nvPr/>
          </p:nvCxnSpPr>
          <p:spPr bwMode="auto">
            <a:xfrm flipV="1">
              <a:off x="3933696" y="4803136"/>
              <a:ext cx="142841" cy="685074"/>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19" name="组合 18">
            <a:extLst>
              <a:ext uri="{FF2B5EF4-FFF2-40B4-BE49-F238E27FC236}">
                <a16:creationId xmlns:a16="http://schemas.microsoft.com/office/drawing/2014/main" id="{06DC461B-92E8-4FE1-9691-3287E0863763}"/>
              </a:ext>
            </a:extLst>
          </p:cNvPr>
          <p:cNvGrpSpPr/>
          <p:nvPr/>
        </p:nvGrpSpPr>
        <p:grpSpPr>
          <a:xfrm>
            <a:off x="4602280" y="5369358"/>
            <a:ext cx="972973" cy="553998"/>
            <a:chOff x="4602280" y="5369358"/>
            <a:chExt cx="972973" cy="553998"/>
          </a:xfrm>
        </p:grpSpPr>
        <p:sp>
          <p:nvSpPr>
            <p:cNvPr id="22" name="文本框 21">
              <a:extLst>
                <a:ext uri="{FF2B5EF4-FFF2-40B4-BE49-F238E27FC236}">
                  <a16:creationId xmlns:a16="http://schemas.microsoft.com/office/drawing/2014/main" id="{56EF0B57-89A8-4B0C-9A0D-C047681980C9}"/>
                </a:ext>
              </a:extLst>
            </p:cNvPr>
            <p:cNvSpPr txBox="1">
              <a:spLocks noChangeArrowheads="1"/>
            </p:cNvSpPr>
            <p:nvPr/>
          </p:nvSpPr>
          <p:spPr bwMode="auto">
            <a:xfrm>
              <a:off x="4831140" y="5369358"/>
              <a:ext cx="744113" cy="553998"/>
            </a:xfrm>
            <a:prstGeom prst="rect">
              <a:avLst/>
            </a:prstGeom>
            <a:solidFill>
              <a:srgbClr val="0070C0"/>
            </a:solidFill>
            <a:ln w="9525">
              <a:solidFill>
                <a:srgbClr val="00B0F0"/>
              </a:solidFill>
              <a:miter lim="800000"/>
              <a:headEnd/>
              <a:tailEnd/>
            </a:ln>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rPr>
                <a:t> n</a:t>
              </a:r>
            </a:p>
            <a:p>
              <a:pPr algn="ctr" eaLnBrk="1" hangingPunct="1"/>
              <a:r>
                <a:rPr lang="en-US" altLang="zh-CN" sz="1400" dirty="0">
                  <a:solidFill>
                    <a:schemeClr val="bg1"/>
                  </a:solidFill>
                </a:rPr>
                <a:t>channel</a:t>
              </a:r>
              <a:endParaRPr lang="zh-CN" altLang="en-US" sz="1400" dirty="0">
                <a:solidFill>
                  <a:schemeClr val="bg1"/>
                </a:solidFill>
              </a:endParaRPr>
            </a:p>
          </p:txBody>
        </p:sp>
        <p:cxnSp>
          <p:nvCxnSpPr>
            <p:cNvPr id="23" name="直接箭头连接符 22">
              <a:extLst>
                <a:ext uri="{FF2B5EF4-FFF2-40B4-BE49-F238E27FC236}">
                  <a16:creationId xmlns:a16="http://schemas.microsoft.com/office/drawing/2014/main" id="{3465454A-66DE-4FF6-A15B-58B25C6182F7}"/>
                </a:ext>
              </a:extLst>
            </p:cNvPr>
            <p:cNvCxnSpPr>
              <a:cxnSpLocks noChangeShapeType="1"/>
              <a:stCxn id="22" idx="1"/>
            </p:cNvCxnSpPr>
            <p:nvPr/>
          </p:nvCxnSpPr>
          <p:spPr bwMode="auto">
            <a:xfrm flipH="1">
              <a:off x="4602280" y="5646357"/>
              <a:ext cx="228860" cy="55984"/>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24" name="矩形 13">
            <a:extLst>
              <a:ext uri="{FF2B5EF4-FFF2-40B4-BE49-F238E27FC236}">
                <a16:creationId xmlns:a16="http://schemas.microsoft.com/office/drawing/2014/main" id="{81FC326E-E56D-43C2-A6EA-D02FC935AE0C}"/>
              </a:ext>
            </a:extLst>
          </p:cNvPr>
          <p:cNvSpPr>
            <a:spLocks noChangeArrowheads="1"/>
          </p:cNvSpPr>
          <p:nvPr/>
        </p:nvSpPr>
        <p:spPr bwMode="auto">
          <a:xfrm>
            <a:off x="2498959" y="4690809"/>
            <a:ext cx="146445" cy="11232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endParaRPr kumimoji="1" lang="zh-CN" altLang="en-US" sz="2400"/>
          </a:p>
        </p:txBody>
      </p:sp>
      <p:sp>
        <p:nvSpPr>
          <p:cNvPr id="25" name="矩形 14">
            <a:extLst>
              <a:ext uri="{FF2B5EF4-FFF2-40B4-BE49-F238E27FC236}">
                <a16:creationId xmlns:a16="http://schemas.microsoft.com/office/drawing/2014/main" id="{9B8FA81D-0E54-40BA-AF59-7C7D6C84283F}"/>
              </a:ext>
            </a:extLst>
          </p:cNvPr>
          <p:cNvSpPr>
            <a:spLocks noChangeArrowheads="1"/>
          </p:cNvSpPr>
          <p:nvPr/>
        </p:nvSpPr>
        <p:spPr bwMode="auto">
          <a:xfrm>
            <a:off x="6327134" y="4667050"/>
            <a:ext cx="244321" cy="11076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endParaRPr kumimoji="1" lang="zh-CN" altLang="en-US" sz="2400"/>
          </a:p>
        </p:txBody>
      </p:sp>
      <p:grpSp>
        <p:nvGrpSpPr>
          <p:cNvPr id="26" name="组合 25">
            <a:extLst>
              <a:ext uri="{FF2B5EF4-FFF2-40B4-BE49-F238E27FC236}">
                <a16:creationId xmlns:a16="http://schemas.microsoft.com/office/drawing/2014/main" id="{91591D56-F469-46DC-9CF4-E6B2BA0139B8}"/>
              </a:ext>
            </a:extLst>
          </p:cNvPr>
          <p:cNvGrpSpPr/>
          <p:nvPr/>
        </p:nvGrpSpPr>
        <p:grpSpPr>
          <a:xfrm>
            <a:off x="6571455" y="4800059"/>
            <a:ext cx="2446539" cy="569299"/>
            <a:chOff x="6686328" y="4728538"/>
            <a:chExt cx="2446539" cy="569299"/>
          </a:xfrm>
        </p:grpSpPr>
        <p:sp>
          <p:nvSpPr>
            <p:cNvPr id="27" name="文本框 10">
              <a:extLst>
                <a:ext uri="{FF2B5EF4-FFF2-40B4-BE49-F238E27FC236}">
                  <a16:creationId xmlns:a16="http://schemas.microsoft.com/office/drawing/2014/main" id="{A669495E-591D-4620-A8C7-D5D150A74165}"/>
                </a:ext>
              </a:extLst>
            </p:cNvPr>
            <p:cNvSpPr txBox="1">
              <a:spLocks noChangeArrowheads="1"/>
            </p:cNvSpPr>
            <p:nvPr/>
          </p:nvSpPr>
          <p:spPr bwMode="auto">
            <a:xfrm>
              <a:off x="6803383" y="4990060"/>
              <a:ext cx="2329484" cy="307777"/>
            </a:xfrm>
            <a:prstGeom prst="rect">
              <a:avLst/>
            </a:prstGeom>
            <a:solidFill>
              <a:srgbClr val="0070C0"/>
            </a:solidFill>
            <a:ln w="9525">
              <a:solidFill>
                <a:srgbClr val="00B0F0"/>
              </a:solidFill>
              <a:miter lim="800000"/>
              <a:headEnd/>
              <a:tailEnd/>
            </a:ln>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400" dirty="0">
                  <a:solidFill>
                    <a:schemeClr val="bg1"/>
                  </a:solidFill>
                </a:rPr>
                <a:t>Choose maximum probability</a:t>
              </a:r>
            </a:p>
          </p:txBody>
        </p:sp>
        <p:cxnSp>
          <p:nvCxnSpPr>
            <p:cNvPr id="28" name="直接箭头连接符 11">
              <a:extLst>
                <a:ext uri="{FF2B5EF4-FFF2-40B4-BE49-F238E27FC236}">
                  <a16:creationId xmlns:a16="http://schemas.microsoft.com/office/drawing/2014/main" id="{9A657DDE-7D3C-49D9-8285-FA03F0FE7DDB}"/>
                </a:ext>
              </a:extLst>
            </p:cNvPr>
            <p:cNvCxnSpPr>
              <a:cxnSpLocks noChangeShapeType="1"/>
              <a:stCxn id="27" idx="1"/>
            </p:cNvCxnSpPr>
            <p:nvPr/>
          </p:nvCxnSpPr>
          <p:spPr bwMode="auto">
            <a:xfrm flipH="1" flipV="1">
              <a:off x="6686328" y="4728538"/>
              <a:ext cx="117055" cy="415411"/>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29" name="组合 28">
            <a:extLst>
              <a:ext uri="{FF2B5EF4-FFF2-40B4-BE49-F238E27FC236}">
                <a16:creationId xmlns:a16="http://schemas.microsoft.com/office/drawing/2014/main" id="{86307A2B-E615-43D3-85C7-6E91B9E6C738}"/>
              </a:ext>
            </a:extLst>
          </p:cNvPr>
          <p:cNvGrpSpPr/>
          <p:nvPr/>
        </p:nvGrpSpPr>
        <p:grpSpPr>
          <a:xfrm>
            <a:off x="677852" y="5196295"/>
            <a:ext cx="1726445" cy="462076"/>
            <a:chOff x="677852" y="5196295"/>
            <a:chExt cx="1726445" cy="462076"/>
          </a:xfrm>
        </p:grpSpPr>
        <p:sp>
          <p:nvSpPr>
            <p:cNvPr id="30" name="文本框 17">
              <a:extLst>
                <a:ext uri="{FF2B5EF4-FFF2-40B4-BE49-F238E27FC236}">
                  <a16:creationId xmlns:a16="http://schemas.microsoft.com/office/drawing/2014/main" id="{B3DACB5F-30A8-4794-96E5-28817DA9032A}"/>
                </a:ext>
              </a:extLst>
            </p:cNvPr>
            <p:cNvSpPr txBox="1">
              <a:spLocks noChangeArrowheads="1"/>
            </p:cNvSpPr>
            <p:nvPr/>
          </p:nvSpPr>
          <p:spPr bwMode="auto">
            <a:xfrm>
              <a:off x="677852" y="5289039"/>
              <a:ext cx="1534716" cy="369332"/>
            </a:xfrm>
            <a:prstGeom prst="rect">
              <a:avLst/>
            </a:prstGeom>
            <a:solidFill>
              <a:srgbClr val="0070C0"/>
            </a:solidFill>
            <a:ln w="9525">
              <a:solidFill>
                <a:srgbClr val="00B0F0"/>
              </a:solidFill>
              <a:miter lim="800000"/>
              <a:headEnd/>
              <a:tailEnd/>
            </a:ln>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dirty="0">
                  <a:solidFill>
                    <a:schemeClr val="bg1"/>
                  </a:solidFill>
                </a:rPr>
                <a:t> </a:t>
              </a:r>
              <a:r>
                <a:rPr lang="en-US" altLang="zh-CN" sz="1600" dirty="0">
                  <a:solidFill>
                    <a:schemeClr val="bg1"/>
                  </a:solidFill>
                </a:rPr>
                <a:t>M-d</a:t>
              </a:r>
              <a:r>
                <a:rPr lang="zh-CN" altLang="en-US" sz="1600" dirty="0">
                  <a:solidFill>
                    <a:schemeClr val="bg1"/>
                  </a:solidFill>
                </a:rPr>
                <a:t> </a:t>
              </a:r>
              <a:r>
                <a:rPr lang="en-US" altLang="zh-CN" sz="1600" dirty="0">
                  <a:solidFill>
                    <a:schemeClr val="bg1"/>
                  </a:solidFill>
                </a:rPr>
                <a:t>input</a:t>
              </a:r>
              <a:endParaRPr lang="zh-CN" altLang="en-US" sz="1600" dirty="0">
                <a:solidFill>
                  <a:schemeClr val="bg1"/>
                </a:solidFill>
              </a:endParaRPr>
            </a:p>
          </p:txBody>
        </p:sp>
        <p:cxnSp>
          <p:nvCxnSpPr>
            <p:cNvPr id="31" name="直接箭头连接符 18">
              <a:extLst>
                <a:ext uri="{FF2B5EF4-FFF2-40B4-BE49-F238E27FC236}">
                  <a16:creationId xmlns:a16="http://schemas.microsoft.com/office/drawing/2014/main" id="{D41DABA5-22D7-47B1-8CC3-2E1FC6EAB4EB}"/>
                </a:ext>
              </a:extLst>
            </p:cNvPr>
            <p:cNvCxnSpPr>
              <a:cxnSpLocks noChangeShapeType="1"/>
            </p:cNvCxnSpPr>
            <p:nvPr/>
          </p:nvCxnSpPr>
          <p:spPr bwMode="auto">
            <a:xfrm flipV="1">
              <a:off x="2212568" y="5196295"/>
              <a:ext cx="191729" cy="272578"/>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pic>
        <p:nvPicPr>
          <p:cNvPr id="32" name="图片 31">
            <a:extLst>
              <a:ext uri="{FF2B5EF4-FFF2-40B4-BE49-F238E27FC236}">
                <a16:creationId xmlns:a16="http://schemas.microsoft.com/office/drawing/2014/main" id="{64D41F74-3CD5-4EEC-B28B-70D7142866CD}"/>
              </a:ext>
            </a:extLst>
          </p:cNvPr>
          <p:cNvPicPr>
            <a:picLocks noChangeAspect="1"/>
          </p:cNvPicPr>
          <p:nvPr/>
        </p:nvPicPr>
        <p:blipFill>
          <a:blip r:embed="rId10"/>
          <a:stretch>
            <a:fillRect/>
          </a:stretch>
        </p:blipFill>
        <p:spPr>
          <a:xfrm>
            <a:off x="677852" y="4623260"/>
            <a:ext cx="1579001" cy="353599"/>
          </a:xfrm>
          <a:prstGeom prst="rect">
            <a:avLst/>
          </a:prstGeom>
        </p:spPr>
      </p:pic>
    </p:spTree>
    <p:custDataLst>
      <p:tags r:id="rId1"/>
    </p:custDataLst>
    <p:extLst>
      <p:ext uri="{BB962C8B-B14F-4D97-AF65-F5344CB8AC3E}">
        <p14:creationId xmlns:p14="http://schemas.microsoft.com/office/powerpoint/2010/main" val="18391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500"/>
                                        <p:tgtEl>
                                          <p:spTgt spid="12">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681" objId="2"/>
        <p14:playEvt time="30411" objId="5"/>
        <p14:stopEvt time="30564" objId="2"/>
        <p14:stopEvt time="77159"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8706230"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End-to-End Learning of Communication System</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87264" y="832338"/>
                <a:ext cx="9015984" cy="530382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Training of the end-to-end communication system</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Calculate the cross-entropy loss function</a:t>
                </a: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t>
                </a:r>
                <a14:m>
                  <m:oMath xmlns:m="http://schemas.openxmlformats.org/officeDocument/2006/math">
                    <m:r>
                      <a:rPr lang="zh-CN" altLang="en-US" sz="2000" i="1">
                        <a:latin typeface="Cambria Math" panose="02040503050406030204" pitchFamily="18" charset="0"/>
                        <a:ea typeface="黑体" panose="02010609060101010101" pitchFamily="49" charset="-122"/>
                      </a:rPr>
                      <m:t>ℒ</m:t>
                    </m:r>
                    <m:r>
                      <a:rPr lang="en-US" altLang="zh-CN" sz="2000" i="1">
                        <a:latin typeface="Cambria Math" panose="02040503050406030204" pitchFamily="18" charset="0"/>
                        <a:ea typeface="黑体" panose="02010609060101010101" pitchFamily="49" charset="-122"/>
                      </a:rPr>
                      <m:t>(</m:t>
                    </m:r>
                    <m:sSub>
                      <m:sSubPr>
                        <m:ctrlPr>
                          <a:rPr lang="en-US" altLang="zh-CN" sz="2000" i="1">
                            <a:latin typeface="Cambria Math" panose="02040503050406030204" pitchFamily="18" charset="0"/>
                            <a:ea typeface="黑体" panose="02010609060101010101" pitchFamily="49" charset="-122"/>
                          </a:rPr>
                        </m:ctrlPr>
                      </m:sSubPr>
                      <m:e>
                        <m:r>
                          <a:rPr lang="zh-CN" altLang="en-US" sz="2000" i="1">
                            <a:latin typeface="Cambria Math" panose="02040503050406030204" pitchFamily="18" charset="0"/>
                            <a:ea typeface="黑体" panose="02010609060101010101" pitchFamily="49" charset="-122"/>
                          </a:rPr>
                          <m:t>𝜃</m:t>
                        </m:r>
                      </m:e>
                      <m:sub>
                        <m:r>
                          <a:rPr lang="en-US" altLang="zh-CN" sz="2000" i="1">
                            <a:latin typeface="Cambria Math" panose="02040503050406030204" pitchFamily="18" charset="0"/>
                            <a:ea typeface="黑体" panose="02010609060101010101" pitchFamily="49" charset="-122"/>
                          </a:rPr>
                          <m:t>𝑇</m:t>
                        </m:r>
                      </m:sub>
                    </m:sSub>
                    <m:r>
                      <a:rPr lang="en-US" altLang="zh-CN" sz="2000" i="1">
                        <a:latin typeface="Cambria Math" panose="02040503050406030204" pitchFamily="18" charset="0"/>
                        <a:ea typeface="黑体" panose="02010609060101010101" pitchFamily="49" charset="-122"/>
                      </a:rPr>
                      <m:t>,</m:t>
                    </m:r>
                    <m:sSub>
                      <m:sSubPr>
                        <m:ctrlPr>
                          <a:rPr lang="en-US" altLang="zh-CN" sz="2000" i="1">
                            <a:latin typeface="Cambria Math" panose="02040503050406030204" pitchFamily="18" charset="0"/>
                            <a:ea typeface="黑体" panose="02010609060101010101" pitchFamily="49" charset="-122"/>
                          </a:rPr>
                        </m:ctrlPr>
                      </m:sSubPr>
                      <m:e>
                        <m:r>
                          <a:rPr lang="zh-CN" altLang="en-US" sz="2000" i="1">
                            <a:latin typeface="Cambria Math" panose="02040503050406030204" pitchFamily="18" charset="0"/>
                            <a:ea typeface="黑体" panose="02010609060101010101" pitchFamily="49" charset="-122"/>
                          </a:rPr>
                          <m:t>𝜃</m:t>
                        </m:r>
                      </m:e>
                      <m:sub>
                        <m:r>
                          <a:rPr lang="en-US" altLang="zh-CN" sz="2000" i="1">
                            <a:latin typeface="Cambria Math" panose="02040503050406030204" pitchFamily="18" charset="0"/>
                            <a:ea typeface="黑体" panose="02010609060101010101" pitchFamily="49" charset="-122"/>
                          </a:rPr>
                          <m:t>𝑅</m:t>
                        </m:r>
                      </m:sub>
                    </m:sSub>
                    <m:r>
                      <a:rPr lang="en-US" altLang="zh-CN" sz="2000" i="1">
                        <a:latin typeface="Cambria Math" panose="02040503050406030204" pitchFamily="18" charset="0"/>
                        <a:ea typeface="黑体" panose="02010609060101010101" pitchFamily="49" charset="-122"/>
                      </a:rPr>
                      <m:t>,</m:t>
                    </m:r>
                    <m:r>
                      <a:rPr lang="en-US" altLang="zh-CN" sz="2000" i="1">
                        <a:latin typeface="Cambria Math" panose="02040503050406030204" pitchFamily="18" charset="0"/>
                        <a:ea typeface="黑体" panose="02010609060101010101" pitchFamily="49" charset="-122"/>
                      </a:rPr>
                      <m:t>h</m:t>
                    </m:r>
                    <m:r>
                      <a:rPr lang="en-US" altLang="zh-CN" sz="2000" i="1">
                        <a:latin typeface="Cambria Math" panose="02040503050406030204" pitchFamily="18" charset="0"/>
                        <a:ea typeface="黑体" panose="02010609060101010101" pitchFamily="49" charset="-122"/>
                      </a:rPr>
                      <m:t>)</m:t>
                    </m:r>
                  </m:oMath>
                </a14:m>
                <a:endParaRPr lang="en-US" altLang="zh-CN" sz="2400" dirty="0">
                  <a:solidFill>
                    <a:srgbClr val="003366"/>
                  </a:solidFill>
                  <a:latin typeface="黑体" panose="02010609060101010101" pitchFamily="49" charset="-122"/>
                  <a:ea typeface="黑体" panose="02010609060101010101" pitchFamily="49" charset="-122"/>
                </a:endParaRPr>
              </a:p>
              <a:p>
                <a:pPr lvl="1">
                  <a:lnSpc>
                    <a:spcPct val="125000"/>
                  </a:lnSpc>
                </a:pPr>
                <a:endParaRPr lang="en-US" altLang="zh-CN" sz="2400" dirty="0">
                  <a:solidFill>
                    <a:srgbClr val="003366"/>
                  </a:solidFill>
                  <a:latin typeface="黑体" panose="02010609060101010101" pitchFamily="49" charset="-122"/>
                  <a:ea typeface="黑体" panose="02010609060101010101" pitchFamily="49" charset="-122"/>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Calculate the gradient of weights </a:t>
                </a: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according to the chain rule</a:t>
                </a: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Update the weights until the loss function </a:t>
                </a:r>
              </a:p>
              <a:p>
                <a:pPr lvl="1">
                  <a:lnSpc>
                    <a:spcPct val="125000"/>
                  </a:lnSpc>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values converge</a:t>
                </a:r>
                <a:endPar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zh-CN" altLang="en-US"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87264" y="832338"/>
                <a:ext cx="9015984" cy="5303824"/>
              </a:xfrm>
              <a:prstGeom prst="rect">
                <a:avLst/>
              </a:prstGeom>
              <a:blipFill>
                <a:blip r:embed="rId9"/>
                <a:stretch>
                  <a:fillRect l="-879"/>
                </a:stretch>
              </a:blipFill>
            </p:spPr>
            <p:txBody>
              <a:bodyPr/>
              <a:lstStyle/>
              <a:p>
                <a:r>
                  <a:rPr lang="zh-CN" altLang="en-US">
                    <a:noFill/>
                  </a:rPr>
                  <a:t> </a:t>
                </a:r>
              </a:p>
            </p:txBody>
          </p:sp>
        </mc:Fallback>
      </mc:AlternateContent>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6D94449-630B-4708-8919-5A38727BE0A8}"/>
              </a:ext>
            </a:extLst>
          </p:cNvPr>
          <p:cNvSpPr txBox="1"/>
          <p:nvPr/>
        </p:nvSpPr>
        <p:spPr>
          <a:xfrm>
            <a:off x="128016" y="6114223"/>
            <a:ext cx="9015984" cy="461665"/>
          </a:xfrm>
          <a:prstGeom prst="rect">
            <a:avLst/>
          </a:prstGeom>
          <a:noFill/>
        </p:spPr>
        <p:txBody>
          <a:bodyPr wrap="square" rtlCol="0">
            <a:spAutoFit/>
          </a:bodyPr>
          <a:lstStyle/>
          <a:p>
            <a:r>
              <a:rPr lang="en-US" altLang="zh-CN" sz="1200" kern="0" dirty="0">
                <a:solidFill>
                  <a:srgbClr val="CC00CC"/>
                </a:solidFill>
                <a:latin typeface="+mn-ea"/>
                <a:ea typeface="+mn-ea"/>
              </a:rPr>
              <a:t>[Shea’17] </a:t>
            </a:r>
            <a:r>
              <a:rPr lang="en-US" altLang="zh-CN" sz="1200" dirty="0">
                <a:solidFill>
                  <a:srgbClr val="000000"/>
                </a:solidFill>
                <a:latin typeface="+mn-ea"/>
                <a:ea typeface="+mn-ea"/>
                <a:cs typeface="Times New Roman" panose="02020603050405020304" pitchFamily="18" charset="0"/>
              </a:rPr>
              <a:t>T. J. O’Shea and J. </a:t>
            </a:r>
            <a:r>
              <a:rPr lang="en-US" altLang="zh-CN" sz="1200" dirty="0" err="1">
                <a:solidFill>
                  <a:srgbClr val="000000"/>
                </a:solidFill>
                <a:latin typeface="+mn-ea"/>
                <a:ea typeface="+mn-ea"/>
                <a:cs typeface="Times New Roman" panose="02020603050405020304" pitchFamily="18" charset="0"/>
              </a:rPr>
              <a:t>Hoydis</a:t>
            </a:r>
            <a:r>
              <a:rPr lang="en-US" altLang="zh-CN" sz="1200" dirty="0">
                <a:solidFill>
                  <a:srgbClr val="000000"/>
                </a:solidFill>
                <a:latin typeface="+mn-ea"/>
                <a:ea typeface="+mn-ea"/>
                <a:cs typeface="Times New Roman" panose="02020603050405020304" pitchFamily="18" charset="0"/>
              </a:rPr>
              <a:t>, “An introduction to deep learning for the physical layer,” </a:t>
            </a:r>
            <a:r>
              <a:rPr lang="en-US" altLang="zh-CN" sz="1200" i="1" dirty="0">
                <a:solidFill>
                  <a:srgbClr val="C00000"/>
                </a:solidFill>
                <a:latin typeface="+mn-ea"/>
                <a:ea typeface="+mn-ea"/>
                <a:cs typeface="Times New Roman" panose="02020603050405020304" pitchFamily="18" charset="0"/>
              </a:rPr>
              <a:t>IEEE Trans. </a:t>
            </a:r>
            <a:r>
              <a:rPr lang="en-US" altLang="zh-CN" sz="1200" i="1" dirty="0" err="1">
                <a:solidFill>
                  <a:srgbClr val="C00000"/>
                </a:solidFill>
                <a:latin typeface="+mn-ea"/>
                <a:ea typeface="+mn-ea"/>
                <a:cs typeface="Times New Roman" panose="02020603050405020304" pitchFamily="18" charset="0"/>
              </a:rPr>
              <a:t>Cogn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Commun</a:t>
            </a:r>
            <a:r>
              <a:rPr lang="en-US" altLang="zh-CN" sz="1200" i="1" dirty="0">
                <a:solidFill>
                  <a:srgbClr val="C00000"/>
                </a:solidFill>
                <a:latin typeface="+mn-ea"/>
                <a:ea typeface="+mn-ea"/>
                <a:cs typeface="Times New Roman" panose="02020603050405020304" pitchFamily="18" charset="0"/>
              </a:rPr>
              <a:t>. </a:t>
            </a:r>
            <a:r>
              <a:rPr lang="en-US" altLang="zh-CN" sz="1200" i="1" dirty="0" err="1">
                <a:solidFill>
                  <a:srgbClr val="C00000"/>
                </a:solidFill>
                <a:latin typeface="+mn-ea"/>
                <a:ea typeface="+mn-ea"/>
                <a:cs typeface="Times New Roman" panose="02020603050405020304" pitchFamily="18" charset="0"/>
              </a:rPr>
              <a:t>Netw</a:t>
            </a:r>
            <a:r>
              <a:rPr lang="en-US" altLang="zh-CN" sz="1200" dirty="0">
                <a:solidFill>
                  <a:srgbClr val="C00000"/>
                </a:solidFill>
                <a:latin typeface="+mn-ea"/>
                <a:ea typeface="+mn-ea"/>
                <a:cs typeface="Times New Roman" panose="02020603050405020304" pitchFamily="18" charset="0"/>
              </a:rPr>
              <a:t>.</a:t>
            </a:r>
            <a:r>
              <a:rPr lang="en-US" altLang="zh-CN" sz="1200" dirty="0">
                <a:solidFill>
                  <a:srgbClr val="000000"/>
                </a:solidFill>
                <a:latin typeface="+mn-ea"/>
                <a:ea typeface="+mn-ea"/>
                <a:cs typeface="Times New Roman" panose="02020603050405020304" pitchFamily="18" charset="0"/>
              </a:rPr>
              <a:t>, vol. 3, </a:t>
            </a:r>
          </a:p>
          <a:p>
            <a:r>
              <a:rPr lang="en-US" altLang="zh-CN" sz="1200" dirty="0">
                <a:solidFill>
                  <a:srgbClr val="000000"/>
                </a:solidFill>
                <a:latin typeface="+mn-ea"/>
                <a:cs typeface="Times New Roman" panose="02020603050405020304" pitchFamily="18" charset="0"/>
              </a:rPr>
              <a:t>                </a:t>
            </a:r>
            <a:r>
              <a:rPr lang="en-US" altLang="zh-CN" sz="1200" dirty="0">
                <a:solidFill>
                  <a:srgbClr val="000000"/>
                </a:solidFill>
                <a:latin typeface="+mn-ea"/>
                <a:ea typeface="+mn-ea"/>
                <a:cs typeface="Times New Roman" panose="02020603050405020304" pitchFamily="18" charset="0"/>
              </a:rPr>
              <a:t>no. 4, pp. 563–575, Dec. 2017.</a:t>
            </a:r>
            <a:endParaRPr lang="zh-CN" altLang="en-US" sz="1200" dirty="0">
              <a:solidFill>
                <a:srgbClr val="000000"/>
              </a:solidFill>
              <a:latin typeface="+mn-ea"/>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279A2B25-1836-4E95-B5ED-8C98A9CDDE6A}"/>
                  </a:ext>
                </a:extLst>
              </p:cNvPr>
              <p:cNvSpPr txBox="1"/>
              <p:nvPr/>
            </p:nvSpPr>
            <p:spPr>
              <a:xfrm>
                <a:off x="596513" y="1506785"/>
                <a:ext cx="4039495" cy="400110"/>
              </a:xfrm>
              <a:prstGeom prst="rect">
                <a:avLst/>
              </a:prstGeom>
              <a:solidFill>
                <a:srgbClr val="FFC0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0" smtClean="0">
                          <a:solidFill>
                            <a:srgbClr val="000000"/>
                          </a:solidFill>
                          <a:latin typeface="Cambria Math" panose="02040503050406030204" pitchFamily="18" charset="0"/>
                        </a:rPr>
                        <m:t>𝐲</m:t>
                      </m:r>
                      <m:r>
                        <a:rPr lang="en-US" altLang="zh-CN" sz="2000" b="0" i="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h</m:t>
                      </m:r>
                      <m:r>
                        <a:rPr lang="en-US" altLang="zh-CN" sz="2000" b="1" i="0" smtClean="0">
                          <a:solidFill>
                            <a:srgbClr val="000000"/>
                          </a:solidFill>
                          <a:latin typeface="Cambria Math" panose="02040503050406030204" pitchFamily="18" charset="0"/>
                        </a:rPr>
                        <m:t>𝐱</m:t>
                      </m:r>
                      <m:r>
                        <a:rPr lang="en-US" altLang="zh-CN" sz="2000" b="0" i="0" smtClean="0">
                          <a:solidFill>
                            <a:srgbClr val="000000"/>
                          </a:solidFill>
                          <a:latin typeface="Cambria Math" panose="02040503050406030204" pitchFamily="18" charset="0"/>
                        </a:rPr>
                        <m:t>+</m:t>
                      </m:r>
                      <m:r>
                        <a:rPr lang="en-US" altLang="zh-CN" sz="2000" b="1" i="0" smtClean="0">
                          <a:solidFill>
                            <a:srgbClr val="000000"/>
                          </a:solidFill>
                          <a:latin typeface="Cambria Math" panose="02040503050406030204" pitchFamily="18" charset="0"/>
                        </a:rPr>
                        <m:t>𝐰</m:t>
                      </m:r>
                      <m:r>
                        <a:rPr lang="en-US" altLang="zh-CN" sz="2000" b="0" i="0" smtClean="0">
                          <a:solidFill>
                            <a:srgbClr val="000000"/>
                          </a:solidFill>
                          <a:latin typeface="Cambria Math" panose="02040503050406030204" pitchFamily="18" charset="0"/>
                        </a:rPr>
                        <m:t>, </m:t>
                      </m:r>
                      <m:r>
                        <m:rPr>
                          <m:sty m:val="p"/>
                        </m:rPr>
                        <a:rPr lang="en-US" altLang="zh-CN" sz="2000" b="0" i="0" smtClean="0">
                          <a:solidFill>
                            <a:srgbClr val="000000"/>
                          </a:solidFill>
                          <a:latin typeface="Cambria Math" panose="02040503050406030204" pitchFamily="18" charset="0"/>
                        </a:rPr>
                        <m:t>h</m:t>
                      </m:r>
                      <m:r>
                        <a:rPr lang="en-US" altLang="zh-CN" sz="2000" b="1" i="1" smtClean="0">
                          <a:solidFill>
                            <a:srgbClr val="000000"/>
                          </a:solidFill>
                          <a:latin typeface="Cambria Math" panose="02040503050406030204" pitchFamily="18" charset="0"/>
                          <a:ea typeface="Cambria Math" panose="02040503050406030204" pitchFamily="18" charset="0"/>
                        </a:rPr>
                        <m:t>∈</m:t>
                      </m:r>
                      <m:r>
                        <a:rPr lang="en-US" altLang="zh-CN" sz="2000" b="1" i="1" smtClean="0">
                          <a:solidFill>
                            <a:srgbClr val="000000"/>
                          </a:solidFill>
                          <a:latin typeface="Cambria Math" panose="02040503050406030204" pitchFamily="18" charset="0"/>
                          <a:ea typeface="Cambria Math" panose="02040503050406030204" pitchFamily="18" charset="0"/>
                        </a:rPr>
                        <m:t>ℂ</m:t>
                      </m:r>
                      <m:r>
                        <a:rPr lang="en-US" altLang="zh-CN" sz="2000" b="0" i="1" smtClean="0">
                          <a:solidFill>
                            <a:srgbClr val="000000"/>
                          </a:solidFill>
                          <a:latin typeface="Cambria Math" panose="02040503050406030204" pitchFamily="18" charset="0"/>
                          <a:ea typeface="Cambria Math" panose="02040503050406030204" pitchFamily="18" charset="0"/>
                        </a:rPr>
                        <m:t> </m:t>
                      </m:r>
                      <m:r>
                        <m:rPr>
                          <m:sty m:val="p"/>
                        </m:rPr>
                        <a:rPr lang="en-US" altLang="zh-CN" sz="2000" b="0" i="0" smtClean="0">
                          <a:solidFill>
                            <a:srgbClr val="000000"/>
                          </a:solidFill>
                          <a:latin typeface="Cambria Math" panose="02040503050406030204" pitchFamily="18" charset="0"/>
                          <a:ea typeface="Cambria Math" panose="02040503050406030204" pitchFamily="18" charset="0"/>
                        </a:rPr>
                        <m:t>and</m:t>
                      </m:r>
                      <m:r>
                        <a:rPr lang="en-US" altLang="zh-CN" sz="2000" b="1" i="1" smtClean="0">
                          <a:solidFill>
                            <a:srgbClr val="000000"/>
                          </a:solidFill>
                          <a:latin typeface="Cambria Math" panose="02040503050406030204" pitchFamily="18" charset="0"/>
                          <a:ea typeface="Cambria Math" panose="02040503050406030204" pitchFamily="18" charset="0"/>
                        </a:rPr>
                        <m:t> </m:t>
                      </m:r>
                      <m:r>
                        <a:rPr lang="en-US" altLang="zh-CN" sz="2000" b="1" i="0" smtClean="0">
                          <a:solidFill>
                            <a:srgbClr val="000000"/>
                          </a:solidFill>
                          <a:latin typeface="Cambria Math" panose="02040503050406030204" pitchFamily="18" charset="0"/>
                          <a:ea typeface="Cambria Math" panose="02040503050406030204" pitchFamily="18" charset="0"/>
                        </a:rPr>
                        <m:t>𝐱</m:t>
                      </m:r>
                      <m:r>
                        <a:rPr lang="en-US" altLang="zh-CN" sz="2000" b="1" i="0" smtClean="0">
                          <a:solidFill>
                            <a:srgbClr val="000000"/>
                          </a:solidFill>
                          <a:latin typeface="Cambria Math" panose="02040503050406030204" pitchFamily="18" charset="0"/>
                          <a:ea typeface="Cambria Math" panose="02040503050406030204" pitchFamily="18" charset="0"/>
                        </a:rPr>
                        <m:t>,</m:t>
                      </m:r>
                      <m:r>
                        <a:rPr lang="en-US" altLang="zh-CN" sz="2000" b="1" i="0" smtClean="0">
                          <a:solidFill>
                            <a:srgbClr val="000000"/>
                          </a:solidFill>
                          <a:latin typeface="Cambria Math" panose="02040503050406030204" pitchFamily="18" charset="0"/>
                          <a:ea typeface="Cambria Math" panose="02040503050406030204" pitchFamily="18" charset="0"/>
                        </a:rPr>
                        <m:t>𝐲</m:t>
                      </m:r>
                      <m:r>
                        <a:rPr lang="en-US" altLang="zh-CN" sz="2000" b="1" i="0" smtClean="0">
                          <a:solidFill>
                            <a:srgbClr val="000000"/>
                          </a:solidFill>
                          <a:latin typeface="Cambria Math" panose="02040503050406030204" pitchFamily="18" charset="0"/>
                          <a:ea typeface="Cambria Math" panose="02040503050406030204" pitchFamily="18" charset="0"/>
                        </a:rPr>
                        <m:t>,</m:t>
                      </m:r>
                      <m:r>
                        <a:rPr lang="en-US" altLang="zh-CN" sz="2000" b="1" i="0" smtClean="0">
                          <a:solidFill>
                            <a:srgbClr val="000000"/>
                          </a:solidFill>
                          <a:latin typeface="Cambria Math" panose="02040503050406030204" pitchFamily="18" charset="0"/>
                          <a:ea typeface="Cambria Math" panose="02040503050406030204" pitchFamily="18" charset="0"/>
                        </a:rPr>
                        <m:t>𝐰</m:t>
                      </m:r>
                      <m:r>
                        <a:rPr lang="en-US" altLang="zh-CN" sz="2000" b="1" i="1">
                          <a:solidFill>
                            <a:srgbClr val="000000"/>
                          </a:solidFill>
                          <a:latin typeface="Cambria Math" panose="02040503050406030204" pitchFamily="18" charset="0"/>
                          <a:ea typeface="Cambria Math" panose="02040503050406030204" pitchFamily="18" charset="0"/>
                        </a:rPr>
                        <m:t>∈</m:t>
                      </m:r>
                      <m:sSup>
                        <m:sSupPr>
                          <m:ctrlPr>
                            <a:rPr lang="en-US" altLang="zh-CN" sz="2000" i="1" smtClean="0">
                              <a:solidFill>
                                <a:srgbClr val="000000"/>
                              </a:solidFill>
                              <a:latin typeface="Cambria Math" panose="02040503050406030204" pitchFamily="18" charset="0"/>
                              <a:ea typeface="Cambria Math" panose="02040503050406030204" pitchFamily="18" charset="0"/>
                            </a:rPr>
                          </m:ctrlPr>
                        </m:sSupPr>
                        <m:e>
                          <m:r>
                            <a:rPr lang="en-US" altLang="zh-CN" sz="2000" b="0" i="1">
                              <a:solidFill>
                                <a:srgbClr val="000000"/>
                              </a:solidFill>
                              <a:latin typeface="Cambria Math" panose="02040503050406030204" pitchFamily="18" charset="0"/>
                              <a:ea typeface="Cambria Math" panose="02040503050406030204" pitchFamily="18" charset="0"/>
                            </a:rPr>
                            <m:t>ℂ</m:t>
                          </m:r>
                        </m:e>
                        <m:sup>
                          <m:r>
                            <a:rPr lang="en-US" altLang="zh-CN" sz="2000" b="0" i="1" smtClean="0">
                              <a:solidFill>
                                <a:srgbClr val="000000"/>
                              </a:solidFill>
                              <a:latin typeface="Cambria Math" panose="02040503050406030204" pitchFamily="18" charset="0"/>
                              <a:ea typeface="Cambria Math" panose="02040503050406030204" pitchFamily="18" charset="0"/>
                            </a:rPr>
                            <m:t>𝑛</m:t>
                          </m:r>
                        </m:sup>
                      </m:sSup>
                    </m:oMath>
                  </m:oMathPara>
                </a14:m>
                <a:endParaRPr lang="zh-CN" altLang="en-US" sz="2000" dirty="0">
                  <a:solidFill>
                    <a:srgbClr val="000000"/>
                  </a:solidFill>
                </a:endParaRPr>
              </a:p>
            </p:txBody>
          </p:sp>
        </mc:Choice>
        <mc:Fallback xmlns="">
          <p:sp>
            <p:nvSpPr>
              <p:cNvPr id="33" name="文本框 32">
                <a:extLst>
                  <a:ext uri="{FF2B5EF4-FFF2-40B4-BE49-F238E27FC236}">
                    <a16:creationId xmlns:a16="http://schemas.microsoft.com/office/drawing/2014/main" id="{279A2B25-1836-4E95-B5ED-8C98A9CDDE6A}"/>
                  </a:ext>
                </a:extLst>
              </p:cNvPr>
              <p:cNvSpPr txBox="1">
                <a:spLocks noRot="1" noChangeAspect="1" noMove="1" noResize="1" noEditPoints="1" noAdjustHandles="1" noChangeArrowheads="1" noChangeShapeType="1" noTextEdit="1"/>
              </p:cNvSpPr>
              <p:nvPr/>
            </p:nvSpPr>
            <p:spPr>
              <a:xfrm>
                <a:off x="596513" y="1506785"/>
                <a:ext cx="4039495" cy="400110"/>
              </a:xfrm>
              <a:prstGeom prst="rect">
                <a:avLst/>
              </a:prstGeom>
              <a:blipFill>
                <a:blip r:embed="rId10"/>
                <a:stretch>
                  <a:fillRect b="-7576"/>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C3369D44-ABD0-4682-A25F-D40D9009DBE2}"/>
              </a:ext>
            </a:extLst>
          </p:cNvPr>
          <p:cNvSpPr/>
          <p:nvPr/>
        </p:nvSpPr>
        <p:spPr bwMode="auto">
          <a:xfrm>
            <a:off x="5274155" y="3686354"/>
            <a:ext cx="3869845" cy="604645"/>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aphicFrame>
        <p:nvGraphicFramePr>
          <p:cNvPr id="35" name="对象 34">
            <a:extLst>
              <a:ext uri="{FF2B5EF4-FFF2-40B4-BE49-F238E27FC236}">
                <a16:creationId xmlns:a16="http://schemas.microsoft.com/office/drawing/2014/main" id="{C2621E9A-0417-4C74-9554-38433FBBD617}"/>
              </a:ext>
            </a:extLst>
          </p:cNvPr>
          <p:cNvGraphicFramePr>
            <a:graphicFrameLocks noChangeAspect="1"/>
          </p:cNvGraphicFramePr>
          <p:nvPr>
            <p:extLst>
              <p:ext uri="{D42A27DB-BD31-4B8C-83A1-F6EECF244321}">
                <p14:modId xmlns:p14="http://schemas.microsoft.com/office/powerpoint/2010/main" val="1953317646"/>
              </p:ext>
            </p:extLst>
          </p:nvPr>
        </p:nvGraphicFramePr>
        <p:xfrm>
          <a:off x="5274155" y="1896777"/>
          <a:ext cx="3869845" cy="1532223"/>
        </p:xfrm>
        <a:graphic>
          <a:graphicData uri="http://schemas.openxmlformats.org/presentationml/2006/ole">
            <mc:AlternateContent xmlns:mc="http://schemas.openxmlformats.org/markup-compatibility/2006">
              <mc:Choice xmlns:v="urn:schemas-microsoft-com:vml" Requires="v">
                <p:oleObj spid="_x0000_s1122" name="Equation" r:id="rId11" imgW="2501640" imgH="990360" progId="Equation.DSMT4">
                  <p:embed/>
                </p:oleObj>
              </mc:Choice>
              <mc:Fallback>
                <p:oleObj name="Equation" r:id="rId11" imgW="2501640" imgH="990360" progId="Equation.DSMT4">
                  <p:embed/>
                  <p:pic>
                    <p:nvPicPr>
                      <p:cNvPr id="2" name="对象 1">
                        <a:extLst>
                          <a:ext uri="{FF2B5EF4-FFF2-40B4-BE49-F238E27FC236}">
                            <a16:creationId xmlns:a16="http://schemas.microsoft.com/office/drawing/2014/main" id="{E3BC47C1-3395-4C28-B52E-99B5188AA18C}"/>
                          </a:ext>
                        </a:extLst>
                      </p:cNvPr>
                      <p:cNvPicPr/>
                      <p:nvPr/>
                    </p:nvPicPr>
                    <p:blipFill>
                      <a:blip r:embed="rId12"/>
                      <a:stretch>
                        <a:fillRect/>
                      </a:stretch>
                    </p:blipFill>
                    <p:spPr>
                      <a:xfrm>
                        <a:off x="5274155" y="1896777"/>
                        <a:ext cx="3869845" cy="1532223"/>
                      </a:xfrm>
                      <a:prstGeom prst="rect">
                        <a:avLst/>
                      </a:prstGeom>
                      <a:ln w="19050">
                        <a:solidFill>
                          <a:srgbClr val="FF0000"/>
                        </a:solidFill>
                      </a:ln>
                    </p:spPr>
                  </p:pic>
                </p:oleObj>
              </mc:Fallback>
            </mc:AlternateContent>
          </a:graphicData>
        </a:graphic>
      </p:graphicFrame>
      <p:graphicFrame>
        <p:nvGraphicFramePr>
          <p:cNvPr id="36" name="对象 35">
            <a:extLst>
              <a:ext uri="{FF2B5EF4-FFF2-40B4-BE49-F238E27FC236}">
                <a16:creationId xmlns:a16="http://schemas.microsoft.com/office/drawing/2014/main" id="{E2734B88-1EB6-4D33-A962-80155C4F52E6}"/>
              </a:ext>
            </a:extLst>
          </p:cNvPr>
          <p:cNvGraphicFramePr>
            <a:graphicFrameLocks noChangeAspect="1"/>
          </p:cNvGraphicFramePr>
          <p:nvPr>
            <p:extLst>
              <p:ext uri="{D42A27DB-BD31-4B8C-83A1-F6EECF244321}">
                <p14:modId xmlns:p14="http://schemas.microsoft.com/office/powerpoint/2010/main" val="3268867535"/>
              </p:ext>
            </p:extLst>
          </p:nvPr>
        </p:nvGraphicFramePr>
        <p:xfrm>
          <a:off x="5595075" y="3686354"/>
          <a:ext cx="2750992" cy="670410"/>
        </p:xfrm>
        <a:graphic>
          <a:graphicData uri="http://schemas.openxmlformats.org/presentationml/2006/ole">
            <mc:AlternateContent xmlns:mc="http://schemas.openxmlformats.org/markup-compatibility/2006">
              <mc:Choice xmlns:v="urn:schemas-microsoft-com:vml" Requires="v">
                <p:oleObj spid="_x0000_s1123" name="Equation" r:id="rId13" imgW="1511280" imgH="368280" progId="Equation.DSMT4">
                  <p:embed/>
                </p:oleObj>
              </mc:Choice>
              <mc:Fallback>
                <p:oleObj name="Equation" r:id="rId13" imgW="1511280" imgH="368280" progId="Equation.DSMT4">
                  <p:embed/>
                  <p:pic>
                    <p:nvPicPr>
                      <p:cNvPr id="5" name="对象 4">
                        <a:extLst>
                          <a:ext uri="{FF2B5EF4-FFF2-40B4-BE49-F238E27FC236}">
                            <a16:creationId xmlns:a16="http://schemas.microsoft.com/office/drawing/2014/main" id="{BE5725BA-8145-4601-A7C1-DF43A3C6AB39}"/>
                          </a:ext>
                        </a:extLst>
                      </p:cNvPr>
                      <p:cNvPicPr/>
                      <p:nvPr/>
                    </p:nvPicPr>
                    <p:blipFill>
                      <a:blip r:embed="rId14"/>
                      <a:stretch>
                        <a:fillRect/>
                      </a:stretch>
                    </p:blipFill>
                    <p:spPr>
                      <a:xfrm>
                        <a:off x="5595075" y="3686354"/>
                        <a:ext cx="2750992" cy="67041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878DA82E-3099-4F4A-B16F-71BF5E0AC2A5}"/>
              </a:ext>
            </a:extLst>
          </p:cNvPr>
          <p:cNvGraphicFramePr>
            <a:graphicFrameLocks noChangeAspect="1"/>
          </p:cNvGraphicFramePr>
          <p:nvPr>
            <p:extLst>
              <p:ext uri="{D42A27DB-BD31-4B8C-83A1-F6EECF244321}">
                <p14:modId xmlns:p14="http://schemas.microsoft.com/office/powerpoint/2010/main" val="4246082650"/>
              </p:ext>
            </p:extLst>
          </p:nvPr>
        </p:nvGraphicFramePr>
        <p:xfrm>
          <a:off x="5892876" y="4870247"/>
          <a:ext cx="2065816" cy="494632"/>
        </p:xfrm>
        <a:graphic>
          <a:graphicData uri="http://schemas.openxmlformats.org/presentationml/2006/ole">
            <mc:AlternateContent xmlns:mc="http://schemas.openxmlformats.org/markup-compatibility/2006">
              <mc:Choice xmlns:v="urn:schemas-microsoft-com:vml" Requires="v">
                <p:oleObj spid="_x0000_s1124" name="Equation" r:id="rId15" imgW="901440" imgH="215640" progId="Equation.DSMT4">
                  <p:embed/>
                </p:oleObj>
              </mc:Choice>
              <mc:Fallback>
                <p:oleObj name="Equation" r:id="rId15" imgW="901440" imgH="215640" progId="Equation.DSMT4">
                  <p:embed/>
                  <p:pic>
                    <p:nvPicPr>
                      <p:cNvPr id="7" name="对象 6">
                        <a:extLst>
                          <a:ext uri="{FF2B5EF4-FFF2-40B4-BE49-F238E27FC236}">
                            <a16:creationId xmlns:a16="http://schemas.microsoft.com/office/drawing/2014/main" id="{7768CB0C-6078-46D9-A3FA-351F535CE216}"/>
                          </a:ext>
                        </a:extLst>
                      </p:cNvPr>
                      <p:cNvPicPr/>
                      <p:nvPr/>
                    </p:nvPicPr>
                    <p:blipFill>
                      <a:blip r:embed="rId16"/>
                      <a:stretch>
                        <a:fillRect/>
                      </a:stretch>
                    </p:blipFill>
                    <p:spPr>
                      <a:xfrm>
                        <a:off x="5892876" y="4870247"/>
                        <a:ext cx="2065816" cy="494632"/>
                      </a:xfrm>
                      <a:prstGeom prst="rect">
                        <a:avLst/>
                      </a:prstGeom>
                    </p:spPr>
                  </p:pic>
                </p:oleObj>
              </mc:Fallback>
            </mc:AlternateContent>
          </a:graphicData>
        </a:graphic>
      </p:graphicFrame>
      <p:sp>
        <p:nvSpPr>
          <p:cNvPr id="38" name="矩形 37">
            <a:extLst>
              <a:ext uri="{FF2B5EF4-FFF2-40B4-BE49-F238E27FC236}">
                <a16:creationId xmlns:a16="http://schemas.microsoft.com/office/drawing/2014/main" id="{04A535A1-290E-4F09-943B-AD35FFED453C}"/>
              </a:ext>
            </a:extLst>
          </p:cNvPr>
          <p:cNvSpPr/>
          <p:nvPr/>
        </p:nvSpPr>
        <p:spPr bwMode="auto">
          <a:xfrm>
            <a:off x="5274155" y="4797958"/>
            <a:ext cx="3869845" cy="604645"/>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39" name="箭头: 虚尾 38">
            <a:extLst>
              <a:ext uri="{FF2B5EF4-FFF2-40B4-BE49-F238E27FC236}">
                <a16:creationId xmlns:a16="http://schemas.microsoft.com/office/drawing/2014/main" id="{780C36AE-E0DB-4300-BFE4-266C9DC84750}"/>
              </a:ext>
            </a:extLst>
          </p:cNvPr>
          <p:cNvSpPr/>
          <p:nvPr/>
        </p:nvSpPr>
        <p:spPr bwMode="auto">
          <a:xfrm rot="5400000">
            <a:off x="2411907" y="3023596"/>
            <a:ext cx="604646" cy="301062"/>
          </a:xfrm>
          <a:prstGeom prst="strip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0" name="箭头: 虚尾 39">
            <a:extLst>
              <a:ext uri="{FF2B5EF4-FFF2-40B4-BE49-F238E27FC236}">
                <a16:creationId xmlns:a16="http://schemas.microsoft.com/office/drawing/2014/main" id="{BEF20DD5-1A2A-45B6-BFCF-E879DDDB0403}"/>
              </a:ext>
            </a:extLst>
          </p:cNvPr>
          <p:cNvSpPr/>
          <p:nvPr/>
        </p:nvSpPr>
        <p:spPr bwMode="auto">
          <a:xfrm rot="5400000">
            <a:off x="2411908" y="4439597"/>
            <a:ext cx="604645" cy="301061"/>
          </a:xfrm>
          <a:prstGeom prst="strip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Tree>
    <p:custDataLst>
      <p:tags r:id="rId2"/>
    </p:custDataLst>
    <p:extLst>
      <p:ext uri="{BB962C8B-B14F-4D97-AF65-F5344CB8AC3E}">
        <p14:creationId xmlns:p14="http://schemas.microsoft.com/office/powerpoint/2010/main" val="12041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extLst>
    <p:ext uri="{E180D4A7-C9FB-4DFB-919C-405C955672EB}">
      <p14:showEvtLst xmlns:p14="http://schemas.microsoft.com/office/powerpoint/2010/main">
        <p14:playEvt time="1766" objId="3"/>
        <p14:playEvt time="18272" objId="6"/>
        <p14:stopEvt time="18512" objId="3"/>
        <p14:stopEvt time="51526"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A4FA16FD-B031-446D-83F3-05CA0176BBEF}"/>
                  </a:ext>
                </a:extLst>
              </p:cNvPr>
              <p:cNvSpPr txBox="1"/>
              <p:nvPr/>
            </p:nvSpPr>
            <p:spPr>
              <a:xfrm>
                <a:off x="956572" y="4840235"/>
                <a:ext cx="7315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solidFill>
                            <a:srgbClr val="000000"/>
                          </a:solidFill>
                          <a:latin typeface="Cambria Math" panose="02040503050406030204" pitchFamily="18" charset="0"/>
                        </a:rPr>
                        <m:t>𝒔</m:t>
                      </m:r>
                    </m:oMath>
                  </m:oMathPara>
                </a14:m>
                <a:endParaRPr lang="zh-CN" altLang="en-US" sz="3200" b="1" i="1" dirty="0">
                  <a:solidFill>
                    <a:srgbClr val="000000"/>
                  </a:solidFill>
                </a:endParaRPr>
              </a:p>
            </p:txBody>
          </p:sp>
        </mc:Choice>
        <mc:Fallback xmlns="">
          <p:sp>
            <p:nvSpPr>
              <p:cNvPr id="30" name="文本框 29">
                <a:extLst>
                  <a:ext uri="{FF2B5EF4-FFF2-40B4-BE49-F238E27FC236}">
                    <a16:creationId xmlns:a16="http://schemas.microsoft.com/office/drawing/2014/main" id="{A4FA16FD-B031-446D-83F3-05CA0176BBEF}"/>
                  </a:ext>
                </a:extLst>
              </p:cNvPr>
              <p:cNvSpPr txBox="1">
                <a:spLocks noRot="1" noChangeAspect="1" noMove="1" noResize="1" noEditPoints="1" noAdjustHandles="1" noChangeArrowheads="1" noChangeShapeType="1" noTextEdit="1"/>
              </p:cNvSpPr>
              <p:nvPr/>
            </p:nvSpPr>
            <p:spPr>
              <a:xfrm>
                <a:off x="956572" y="4840235"/>
                <a:ext cx="731520" cy="584775"/>
              </a:xfrm>
              <a:prstGeom prst="rect">
                <a:avLst/>
              </a:prstGeom>
              <a:blipFill>
                <a:blip r:embed="rId8"/>
                <a:stretch>
                  <a:fillRect/>
                </a:stretch>
              </a:blipFill>
            </p:spPr>
            <p:txBody>
              <a:bodyPr/>
              <a:lstStyle/>
              <a:p>
                <a:r>
                  <a:rPr lang="zh-CN" altLang="en-US">
                    <a:noFill/>
                  </a:rPr>
                  <a:t> </a:t>
                </a:r>
              </a:p>
            </p:txBody>
          </p:sp>
        </mc:Fallback>
      </mc:AlternateContent>
      <p:cxnSp>
        <p:nvCxnSpPr>
          <p:cNvPr id="31" name="直接箭头连接符 30">
            <a:extLst>
              <a:ext uri="{FF2B5EF4-FFF2-40B4-BE49-F238E27FC236}">
                <a16:creationId xmlns:a16="http://schemas.microsoft.com/office/drawing/2014/main" id="{95079AB2-3B49-4636-8587-641CB82E70AA}"/>
              </a:ext>
            </a:extLst>
          </p:cNvPr>
          <p:cNvCxnSpPr>
            <a:cxnSpLocks/>
          </p:cNvCxnSpPr>
          <p:nvPr/>
        </p:nvCxnSpPr>
        <p:spPr bwMode="auto">
          <a:xfrm>
            <a:off x="1423930" y="5346759"/>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2" name="矩形 31">
            <a:extLst>
              <a:ext uri="{FF2B5EF4-FFF2-40B4-BE49-F238E27FC236}">
                <a16:creationId xmlns:a16="http://schemas.microsoft.com/office/drawing/2014/main" id="{60E272DB-9FA2-429F-AF46-A57BAEACBD38}"/>
              </a:ext>
            </a:extLst>
          </p:cNvPr>
          <p:cNvSpPr/>
          <p:nvPr/>
        </p:nvSpPr>
        <p:spPr bwMode="auto">
          <a:xfrm>
            <a:off x="2097716" y="4842149"/>
            <a:ext cx="1168606" cy="1044164"/>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US" altLang="zh-CN" sz="1600" dirty="0">
                <a:solidFill>
                  <a:srgbClr val="000000"/>
                </a:solidFill>
                <a:latin typeface="Times" panose="02020603050405020304" pitchFamily="18" charset="0"/>
                <a:ea typeface="黑体" panose="02010609060101010101" pitchFamily="49" charset="-122"/>
                <a:cs typeface="Times" panose="02020603050405020304" pitchFamily="18" charset="0"/>
              </a:rPr>
              <a:t>Transmitter</a:t>
            </a:r>
            <a:endParaRPr kumimoji="0" lang="zh-CN" altLang="en-US" sz="2000" b="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pic>
        <p:nvPicPr>
          <p:cNvPr id="41" name="图片 40">
            <a:extLst>
              <a:ext uri="{FF2B5EF4-FFF2-40B4-BE49-F238E27FC236}">
                <a16:creationId xmlns:a16="http://schemas.microsoft.com/office/drawing/2014/main" id="{728D7717-A4E7-4078-9EFD-C48A904D8668}"/>
              </a:ext>
            </a:extLst>
          </p:cNvPr>
          <p:cNvPicPr>
            <a:picLocks noChangeAspect="1"/>
          </p:cNvPicPr>
          <p:nvPr/>
        </p:nvPicPr>
        <p:blipFill rotWithShape="1">
          <a:blip r:embed="rId9">
            <a:clrChange>
              <a:clrFrom>
                <a:srgbClr val="FFFFFF"/>
              </a:clrFrom>
              <a:clrTo>
                <a:srgbClr val="FFFFFF">
                  <a:alpha val="0"/>
                </a:srgbClr>
              </a:clrTo>
            </a:clrChange>
          </a:blip>
          <a:srcRect l="55693" t="6678" r="5685" b="16377"/>
          <a:stretch/>
        </p:blipFill>
        <p:spPr>
          <a:xfrm rot="5400000">
            <a:off x="2321930" y="5106715"/>
            <a:ext cx="683242" cy="767768"/>
          </a:xfrm>
          <a:prstGeom prst="rect">
            <a:avLst/>
          </a:prstGeom>
        </p:spPr>
      </p:pic>
      <p:cxnSp>
        <p:nvCxnSpPr>
          <p:cNvPr id="42" name="直接箭头连接符 41">
            <a:extLst>
              <a:ext uri="{FF2B5EF4-FFF2-40B4-BE49-F238E27FC236}">
                <a16:creationId xmlns:a16="http://schemas.microsoft.com/office/drawing/2014/main" id="{64F5C8A9-4C50-4A6D-B884-566714F71531}"/>
              </a:ext>
            </a:extLst>
          </p:cNvPr>
          <p:cNvCxnSpPr>
            <a:cxnSpLocks/>
          </p:cNvCxnSpPr>
          <p:nvPr/>
        </p:nvCxnSpPr>
        <p:spPr bwMode="auto">
          <a:xfrm>
            <a:off x="3280472" y="5336312"/>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3" name="矩形 42">
            <a:extLst>
              <a:ext uri="{FF2B5EF4-FFF2-40B4-BE49-F238E27FC236}">
                <a16:creationId xmlns:a16="http://schemas.microsoft.com/office/drawing/2014/main" id="{384D4233-92A8-442C-A6FD-33B881F77BD6}"/>
              </a:ext>
            </a:extLst>
          </p:cNvPr>
          <p:cNvSpPr/>
          <p:nvPr/>
        </p:nvSpPr>
        <p:spPr bwMode="auto">
          <a:xfrm>
            <a:off x="3888278" y="4829635"/>
            <a:ext cx="961246" cy="1056678"/>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US" altLang="zh-CN" sz="1600" dirty="0">
                <a:solidFill>
                  <a:srgbClr val="000000"/>
                </a:solidFill>
                <a:latin typeface="Times" panose="02020603050405020304" pitchFamily="18" charset="0"/>
                <a:ea typeface="黑体" panose="02010609060101010101" pitchFamily="49" charset="-122"/>
                <a:cs typeface="Times" panose="02020603050405020304" pitchFamily="18" charset="0"/>
              </a:rPr>
              <a:t>Channel</a:t>
            </a:r>
            <a:endParaRPr kumimoji="0" lang="zh-CN" altLang="en-US" sz="20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cxnSp>
        <p:nvCxnSpPr>
          <p:cNvPr id="44" name="直接箭头连接符 43">
            <a:extLst>
              <a:ext uri="{FF2B5EF4-FFF2-40B4-BE49-F238E27FC236}">
                <a16:creationId xmlns:a16="http://schemas.microsoft.com/office/drawing/2014/main" id="{2EA63F12-DF47-4FE4-A0A1-92D83DDFB1C7}"/>
              </a:ext>
            </a:extLst>
          </p:cNvPr>
          <p:cNvCxnSpPr>
            <a:cxnSpLocks/>
          </p:cNvCxnSpPr>
          <p:nvPr/>
        </p:nvCxnSpPr>
        <p:spPr bwMode="auto">
          <a:xfrm>
            <a:off x="4861804" y="5347527"/>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5" name="矩形 44">
            <a:extLst>
              <a:ext uri="{FF2B5EF4-FFF2-40B4-BE49-F238E27FC236}">
                <a16:creationId xmlns:a16="http://schemas.microsoft.com/office/drawing/2014/main" id="{F097B719-454E-4685-9955-433555C2F225}"/>
              </a:ext>
            </a:extLst>
          </p:cNvPr>
          <p:cNvSpPr/>
          <p:nvPr/>
        </p:nvSpPr>
        <p:spPr bwMode="auto">
          <a:xfrm>
            <a:off x="5463719" y="4819055"/>
            <a:ext cx="1005205" cy="1067257"/>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US" altLang="zh-CN" dirty="0">
                <a:solidFill>
                  <a:srgbClr val="000000"/>
                </a:solidFill>
                <a:latin typeface="Times" panose="02020603050405020304" pitchFamily="18" charset="0"/>
                <a:ea typeface="黑体" panose="02010609060101010101" pitchFamily="49" charset="-122"/>
                <a:cs typeface="Times" panose="02020603050405020304" pitchFamily="18" charset="0"/>
              </a:rPr>
              <a:t>Receiver</a:t>
            </a:r>
            <a:endParaRPr kumimoji="0" lang="zh-CN" altLang="en-US" sz="24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pic>
        <p:nvPicPr>
          <p:cNvPr id="46" name="图片 45">
            <a:extLst>
              <a:ext uri="{FF2B5EF4-FFF2-40B4-BE49-F238E27FC236}">
                <a16:creationId xmlns:a16="http://schemas.microsoft.com/office/drawing/2014/main" id="{F4BD6F21-FDFD-4CDC-A0B6-26603613F846}"/>
              </a:ext>
            </a:extLst>
          </p:cNvPr>
          <p:cNvPicPr>
            <a:picLocks noChangeAspect="1"/>
          </p:cNvPicPr>
          <p:nvPr/>
        </p:nvPicPr>
        <p:blipFill rotWithShape="1">
          <a:blip r:embed="rId9">
            <a:clrChange>
              <a:clrFrom>
                <a:srgbClr val="FFFFFF"/>
              </a:clrFrom>
              <a:clrTo>
                <a:srgbClr val="FFFFFF">
                  <a:alpha val="0"/>
                </a:srgbClr>
              </a:clrTo>
            </a:clrChange>
          </a:blip>
          <a:srcRect l="55693" t="6678" r="5685" b="16377"/>
          <a:stretch/>
        </p:blipFill>
        <p:spPr>
          <a:xfrm rot="5400000">
            <a:off x="5662666" y="5148279"/>
            <a:ext cx="663146" cy="745186"/>
          </a:xfrm>
          <a:prstGeom prst="rect">
            <a:avLst/>
          </a:prstGeom>
        </p:spPr>
      </p:pic>
      <p:cxnSp>
        <p:nvCxnSpPr>
          <p:cNvPr id="47" name="直接箭头连接符 46">
            <a:extLst>
              <a:ext uri="{FF2B5EF4-FFF2-40B4-BE49-F238E27FC236}">
                <a16:creationId xmlns:a16="http://schemas.microsoft.com/office/drawing/2014/main" id="{1A15347C-92C9-4758-B3B3-1CCEF5E6F378}"/>
              </a:ext>
            </a:extLst>
          </p:cNvPr>
          <p:cNvCxnSpPr>
            <a:cxnSpLocks/>
          </p:cNvCxnSpPr>
          <p:nvPr/>
        </p:nvCxnSpPr>
        <p:spPr bwMode="auto">
          <a:xfrm>
            <a:off x="6468924" y="5346759"/>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48" name="图片 47">
            <a:extLst>
              <a:ext uri="{FF2B5EF4-FFF2-40B4-BE49-F238E27FC236}">
                <a16:creationId xmlns:a16="http://schemas.microsoft.com/office/drawing/2014/main" id="{D998E88B-CAB5-4CA4-8A86-27E231311B78}"/>
              </a:ext>
            </a:extLst>
          </p:cNvPr>
          <p:cNvPicPr>
            <a:picLocks noChangeAspect="1"/>
          </p:cNvPicPr>
          <p:nvPr/>
        </p:nvPicPr>
        <p:blipFill rotWithShape="1">
          <a:blip r:embed="rId10"/>
          <a:srcRect r="34094"/>
          <a:stretch/>
        </p:blipFill>
        <p:spPr>
          <a:xfrm rot="5400000">
            <a:off x="4109059" y="5059865"/>
            <a:ext cx="509306" cy="772774"/>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8AEBCE22-0AA7-4A2D-A0EC-B1E9E6E8108C}"/>
                  </a:ext>
                </a:extLst>
              </p:cNvPr>
              <p:cNvSpPr txBox="1"/>
              <p:nvPr/>
            </p:nvSpPr>
            <p:spPr>
              <a:xfrm>
                <a:off x="3269784" y="4628577"/>
                <a:ext cx="7315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0" smtClean="0">
                          <a:solidFill>
                            <a:srgbClr val="000000"/>
                          </a:solidFill>
                          <a:latin typeface="Cambria Math" panose="02040503050406030204" pitchFamily="18" charset="0"/>
                        </a:rPr>
                        <m:t>𝐱</m:t>
                      </m:r>
                    </m:oMath>
                  </m:oMathPara>
                </a14:m>
                <a:endParaRPr lang="zh-CN" altLang="en-US" sz="3200" b="1" dirty="0">
                  <a:solidFill>
                    <a:srgbClr val="000000"/>
                  </a:solidFill>
                </a:endParaRPr>
              </a:p>
            </p:txBody>
          </p:sp>
        </mc:Choice>
        <mc:Fallback xmlns="">
          <p:sp>
            <p:nvSpPr>
              <p:cNvPr id="49" name="文本框 48">
                <a:extLst>
                  <a:ext uri="{FF2B5EF4-FFF2-40B4-BE49-F238E27FC236}">
                    <a16:creationId xmlns:a16="http://schemas.microsoft.com/office/drawing/2014/main" id="{8AEBCE22-0AA7-4A2D-A0EC-B1E9E6E8108C}"/>
                  </a:ext>
                </a:extLst>
              </p:cNvPr>
              <p:cNvSpPr txBox="1">
                <a:spLocks noRot="1" noChangeAspect="1" noMove="1" noResize="1" noEditPoints="1" noAdjustHandles="1" noChangeArrowheads="1" noChangeShapeType="1" noTextEdit="1"/>
              </p:cNvSpPr>
              <p:nvPr/>
            </p:nvSpPr>
            <p:spPr>
              <a:xfrm>
                <a:off x="3269784" y="4628577"/>
                <a:ext cx="731520" cy="58477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733EB490-CC47-4F9C-90AE-3E3DB383F497}"/>
                  </a:ext>
                </a:extLst>
              </p:cNvPr>
              <p:cNvSpPr txBox="1"/>
              <p:nvPr/>
            </p:nvSpPr>
            <p:spPr>
              <a:xfrm>
                <a:off x="6830723" y="4842148"/>
                <a:ext cx="320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3200" b="1" i="1" smtClean="0">
                              <a:solidFill>
                                <a:srgbClr val="000000"/>
                              </a:solidFill>
                              <a:latin typeface="Cambria Math" panose="02040503050406030204" pitchFamily="18" charset="0"/>
                            </a:rPr>
                          </m:ctrlPr>
                        </m:accPr>
                        <m:e>
                          <m:r>
                            <a:rPr lang="en-US" altLang="zh-CN" sz="3200" b="1" i="1">
                              <a:solidFill>
                                <a:srgbClr val="000000"/>
                              </a:solidFill>
                              <a:latin typeface="Cambria Math" panose="02040503050406030204" pitchFamily="18" charset="0"/>
                            </a:rPr>
                            <m:t>𝒔</m:t>
                          </m:r>
                        </m:e>
                      </m:acc>
                    </m:oMath>
                  </m:oMathPara>
                </a14:m>
                <a:endParaRPr lang="zh-CN" altLang="en-US" b="1" i="1" dirty="0"/>
              </a:p>
            </p:txBody>
          </p:sp>
        </mc:Choice>
        <mc:Fallback xmlns="">
          <p:sp>
            <p:nvSpPr>
              <p:cNvPr id="51" name="文本框 50">
                <a:extLst>
                  <a:ext uri="{FF2B5EF4-FFF2-40B4-BE49-F238E27FC236}">
                    <a16:creationId xmlns:a16="http://schemas.microsoft.com/office/drawing/2014/main" id="{733EB490-CC47-4F9C-90AE-3E3DB383F497}"/>
                  </a:ext>
                </a:extLst>
              </p:cNvPr>
              <p:cNvSpPr txBox="1">
                <a:spLocks noRot="1" noChangeAspect="1" noMove="1" noResize="1" noEditPoints="1" noAdjustHandles="1" noChangeArrowheads="1" noChangeShapeType="1" noTextEdit="1"/>
              </p:cNvSpPr>
              <p:nvPr/>
            </p:nvSpPr>
            <p:spPr>
              <a:xfrm>
                <a:off x="6830723" y="4842148"/>
                <a:ext cx="320601" cy="492443"/>
              </a:xfrm>
              <a:prstGeom prst="rect">
                <a:avLst/>
              </a:prstGeom>
              <a:blipFill>
                <a:blip r:embed="rId12"/>
                <a:stretch>
                  <a:fillRect/>
                </a:stretch>
              </a:blipFill>
            </p:spPr>
            <p:txBody>
              <a:bodyPr/>
              <a:lstStyle/>
              <a:p>
                <a:r>
                  <a:rPr lang="zh-CN" altLang="en-US">
                    <a:noFill/>
                  </a:rPr>
                  <a:t> </a:t>
                </a:r>
              </a:p>
            </p:txBody>
          </p:sp>
        </mc:Fallback>
      </mc:AlternateContent>
      <p:sp>
        <p:nvSpPr>
          <p:cNvPr id="8" name="文本框 7"/>
          <p:cNvSpPr txBox="1"/>
          <p:nvPr/>
        </p:nvSpPr>
        <p:spPr>
          <a:xfrm>
            <a:off x="87265" y="121531"/>
            <a:ext cx="8706230"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End-to-End Learning of Communication System</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99495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Problem and challenge  </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The gradient is unavailable in transmitter due to the unknown channel</a:t>
            </a: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C29110CB-598D-48F5-B007-79E64DEFABFC}"/>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574526" y="1856236"/>
            <a:ext cx="4341719" cy="885205"/>
          </a:xfrm>
          <a:prstGeom prst="rect">
            <a:avLst/>
          </a:prstGeom>
        </p:spPr>
      </p:pic>
      <p:pic>
        <p:nvPicPr>
          <p:cNvPr id="18" name="图片 17">
            <a:extLst>
              <a:ext uri="{FF2B5EF4-FFF2-40B4-BE49-F238E27FC236}">
                <a16:creationId xmlns:a16="http://schemas.microsoft.com/office/drawing/2014/main" id="{99E1F99D-BC29-4D7D-B44A-0FD5559A18A8}"/>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649832" y="2606756"/>
            <a:ext cx="4922629" cy="2245048"/>
          </a:xfrm>
          <a:prstGeom prst="rect">
            <a:avLst/>
          </a:prstGeom>
        </p:spPr>
      </p:pic>
      <p:pic>
        <p:nvPicPr>
          <p:cNvPr id="20" name="Picture 2" descr="https://timgsa.baidu.com/timg?image&amp;quality=80&amp;size=b9999_10000&amp;sec=1605007732742&amp;di=1c65513298967caf73565337681b3e0b&amp;imgtype=0&amp;src=http%3A%2F%2Fku.90sjimg.com%2Felement_origin_min_pic%2F16%2F11%2F25%2Fca74c327a2dda748942db28768acc21b.jpg">
            <a:extLst>
              <a:ext uri="{FF2B5EF4-FFF2-40B4-BE49-F238E27FC236}">
                <a16:creationId xmlns:a16="http://schemas.microsoft.com/office/drawing/2014/main" id="{0426A55F-6ABF-44C5-82C7-2C062CA5D6D1}"/>
              </a:ext>
            </a:extLst>
          </p:cNvPr>
          <p:cNvPicPr>
            <a:picLocks noChangeAspect="1" noChangeArrowheads="1"/>
          </p:cNvPicPr>
          <p:nvPr/>
        </p:nvPicPr>
        <p:blipFill rotWithShape="1">
          <a:blip r:embed="rId15">
            <a:clrChange>
              <a:clrFrom>
                <a:srgbClr val="F6F6F6"/>
              </a:clrFrom>
              <a:clrTo>
                <a:srgbClr val="F6F6F6">
                  <a:alpha val="0"/>
                </a:srgbClr>
              </a:clrTo>
            </a:clrChange>
            <a:extLst>
              <a:ext uri="{28A0092B-C50C-407E-A947-70E740481C1C}">
                <a14:useLocalDpi xmlns:a14="http://schemas.microsoft.com/office/drawing/2010/main" val="0"/>
              </a:ext>
            </a:extLst>
          </a:blip>
          <a:srcRect l="48264" t="18469" r="14901" b="43364"/>
          <a:stretch/>
        </p:blipFill>
        <p:spPr bwMode="auto">
          <a:xfrm>
            <a:off x="6585911" y="2036606"/>
            <a:ext cx="598301" cy="62087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a:extLst>
              <a:ext uri="{FF2B5EF4-FFF2-40B4-BE49-F238E27FC236}">
                <a16:creationId xmlns:a16="http://schemas.microsoft.com/office/drawing/2014/main" id="{AAAA6B08-E2BF-4FBF-9F3C-E2B24B10036E}"/>
              </a:ext>
            </a:extLst>
          </p:cNvPr>
          <p:cNvGrpSpPr/>
          <p:nvPr/>
        </p:nvGrpSpPr>
        <p:grpSpPr>
          <a:xfrm>
            <a:off x="2753957" y="3729280"/>
            <a:ext cx="4604273" cy="788930"/>
            <a:chOff x="2753957" y="3922920"/>
            <a:chExt cx="4604273" cy="788930"/>
          </a:xfrm>
        </p:grpSpPr>
        <p:sp>
          <p:nvSpPr>
            <p:cNvPr id="23" name="矩形 22">
              <a:extLst>
                <a:ext uri="{FF2B5EF4-FFF2-40B4-BE49-F238E27FC236}">
                  <a16:creationId xmlns:a16="http://schemas.microsoft.com/office/drawing/2014/main" id="{36ECD824-6151-4EF9-985C-173319B06F20}"/>
                </a:ext>
              </a:extLst>
            </p:cNvPr>
            <p:cNvSpPr/>
            <p:nvPr/>
          </p:nvSpPr>
          <p:spPr bwMode="auto">
            <a:xfrm>
              <a:off x="5854349" y="3922920"/>
              <a:ext cx="1503881" cy="788930"/>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400" b="1" i="0" u="none" strike="noStrike" cap="none" normalizeH="0" baseline="0" dirty="0">
                  <a:ln>
                    <a:noFill/>
                  </a:ln>
                  <a:solidFill>
                    <a:srgbClr val="FFFF00"/>
                  </a:solidFill>
                  <a:effectLst/>
                  <a:latin typeface="Times" panose="02020603050405020304" pitchFamily="18" charset="0"/>
                  <a:ea typeface="黑体" panose="02010609060101010101" pitchFamily="49" charset="-122"/>
                  <a:cs typeface="Times" panose="02020603050405020304" pitchFamily="18" charset="0"/>
                </a:rPr>
                <a:t>Unknown channel</a:t>
              </a:r>
              <a:endParaRPr kumimoji="0" lang="zh-CN" altLang="en-US" sz="2400" b="1" i="0" u="none" strike="noStrike" cap="none" normalizeH="0" baseline="0" dirty="0">
                <a:ln>
                  <a:noFill/>
                </a:ln>
                <a:solidFill>
                  <a:srgbClr val="FFFF00"/>
                </a:solidFill>
                <a:effectLst/>
                <a:latin typeface="Times" panose="02020603050405020304" pitchFamily="18" charset="0"/>
                <a:ea typeface="黑体" panose="02010609060101010101" pitchFamily="49" charset="-122"/>
                <a:cs typeface="Times" panose="02020603050405020304" pitchFamily="18" charset="0"/>
              </a:endParaRPr>
            </a:p>
          </p:txBody>
        </p:sp>
        <p:cxnSp>
          <p:nvCxnSpPr>
            <p:cNvPr id="24" name="直接箭头连接符 23">
              <a:extLst>
                <a:ext uri="{FF2B5EF4-FFF2-40B4-BE49-F238E27FC236}">
                  <a16:creationId xmlns:a16="http://schemas.microsoft.com/office/drawing/2014/main" id="{9BDEE560-B42F-448F-8AFF-D3A449EC87EF}"/>
                </a:ext>
              </a:extLst>
            </p:cNvPr>
            <p:cNvCxnSpPr>
              <a:cxnSpLocks/>
            </p:cNvCxnSpPr>
            <p:nvPr/>
          </p:nvCxnSpPr>
          <p:spPr bwMode="auto">
            <a:xfrm flipH="1">
              <a:off x="2753957" y="4164810"/>
              <a:ext cx="3054078" cy="241890"/>
            </a:xfrm>
            <a:prstGeom prst="straightConnector1">
              <a:avLst/>
            </a:prstGeom>
            <a:solidFill>
              <a:schemeClr val="accent1"/>
            </a:solidFill>
            <a:ln w="952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箭头: 虚尾 24">
            <a:extLst>
              <a:ext uri="{FF2B5EF4-FFF2-40B4-BE49-F238E27FC236}">
                <a16:creationId xmlns:a16="http://schemas.microsoft.com/office/drawing/2014/main" id="{56705DC7-D347-4627-9009-ED456E0E44AC}"/>
              </a:ext>
            </a:extLst>
          </p:cNvPr>
          <p:cNvSpPr/>
          <p:nvPr/>
        </p:nvSpPr>
        <p:spPr bwMode="auto">
          <a:xfrm rot="10800000">
            <a:off x="5195291" y="5507517"/>
            <a:ext cx="1656677" cy="266563"/>
          </a:xfrm>
          <a:prstGeom prst="stripedRightArrow">
            <a:avLst>
              <a:gd name="adj1" fmla="val 64681"/>
              <a:gd name="adj2" fmla="val 173139"/>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6" name="箭头: 虚尾 25">
            <a:extLst>
              <a:ext uri="{FF2B5EF4-FFF2-40B4-BE49-F238E27FC236}">
                <a16:creationId xmlns:a16="http://schemas.microsoft.com/office/drawing/2014/main" id="{3CD74115-98F7-4A57-A2FA-0AEBF3C4A87F}"/>
              </a:ext>
            </a:extLst>
          </p:cNvPr>
          <p:cNvSpPr/>
          <p:nvPr/>
        </p:nvSpPr>
        <p:spPr bwMode="auto">
          <a:xfrm rot="10800000">
            <a:off x="1714386" y="5522500"/>
            <a:ext cx="1656677" cy="266563"/>
          </a:xfrm>
          <a:prstGeom prst="stripedRightArrow">
            <a:avLst>
              <a:gd name="adj1" fmla="val 64681"/>
              <a:gd name="adj2" fmla="val 173139"/>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7" name="乘号 26">
            <a:extLst>
              <a:ext uri="{FF2B5EF4-FFF2-40B4-BE49-F238E27FC236}">
                <a16:creationId xmlns:a16="http://schemas.microsoft.com/office/drawing/2014/main" id="{C9145478-E611-4CA9-8061-7FF7453D3456}"/>
              </a:ext>
            </a:extLst>
          </p:cNvPr>
          <p:cNvSpPr/>
          <p:nvPr/>
        </p:nvSpPr>
        <p:spPr bwMode="auto">
          <a:xfrm>
            <a:off x="2433666" y="5393513"/>
            <a:ext cx="591670" cy="538785"/>
          </a:xfrm>
          <a:prstGeom prst="mathMultiply">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8" name="文本框 27">
            <a:extLst>
              <a:ext uri="{FF2B5EF4-FFF2-40B4-BE49-F238E27FC236}">
                <a16:creationId xmlns:a16="http://schemas.microsoft.com/office/drawing/2014/main" id="{7C387B11-B416-4B58-97F8-13431C4C6969}"/>
              </a:ext>
            </a:extLst>
          </p:cNvPr>
          <p:cNvSpPr txBox="1"/>
          <p:nvPr/>
        </p:nvSpPr>
        <p:spPr>
          <a:xfrm>
            <a:off x="4849524" y="2859379"/>
            <a:ext cx="2058285" cy="400110"/>
          </a:xfrm>
          <a:prstGeom prst="rect">
            <a:avLst/>
          </a:prstGeom>
          <a:noFill/>
        </p:spPr>
        <p:txBody>
          <a:bodyPr wrap="square" rtlCol="0">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Transmitter </a:t>
            </a:r>
            <a:r>
              <a:rPr lang="en-US" altLang="zh-CN" sz="2000" b="1" i="1" dirty="0">
                <a:solidFill>
                  <a:srgbClr val="000000"/>
                </a:solidFill>
                <a:latin typeface="Times" panose="02020603050405020304" pitchFamily="18" charset="0"/>
                <a:ea typeface="黑体" panose="02010609060101010101" pitchFamily="49" charset="-122"/>
                <a:cs typeface="Times" panose="02020603050405020304" pitchFamily="18" charset="0"/>
              </a:rPr>
              <a:t>T</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29" name="文本框 28">
            <a:extLst>
              <a:ext uri="{FF2B5EF4-FFF2-40B4-BE49-F238E27FC236}">
                <a16:creationId xmlns:a16="http://schemas.microsoft.com/office/drawing/2014/main" id="{211711F7-D8C4-4EC6-98FD-9836398D96AA}"/>
              </a:ext>
            </a:extLst>
          </p:cNvPr>
          <p:cNvSpPr txBox="1"/>
          <p:nvPr/>
        </p:nvSpPr>
        <p:spPr>
          <a:xfrm>
            <a:off x="4991551" y="2162906"/>
            <a:ext cx="1441522" cy="400110"/>
          </a:xfrm>
          <a:prstGeom prst="rect">
            <a:avLst/>
          </a:prstGeom>
          <a:noFill/>
        </p:spPr>
        <p:txBody>
          <a:bodyPr wrap="square" rtlCol="0">
            <a:spAutoFit/>
          </a:bodyPr>
          <a:lstStyle/>
          <a:p>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Receiver</a:t>
            </a: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b="1" i="1" dirty="0">
                <a:solidFill>
                  <a:srgbClr val="000000"/>
                </a:solidFill>
                <a:latin typeface="Times" panose="02020603050405020304" pitchFamily="18" charset="0"/>
                <a:ea typeface="黑体" panose="02010609060101010101" pitchFamily="49" charset="-122"/>
                <a:cs typeface="Times" panose="02020603050405020304" pitchFamily="18" charset="0"/>
              </a:rPr>
              <a:t>R</a:t>
            </a:r>
            <a:endParaRPr lang="zh-CN" altLang="en-US" sz="2000" b="1" i="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52" name="矩形 51">
            <a:extLst>
              <a:ext uri="{FF2B5EF4-FFF2-40B4-BE49-F238E27FC236}">
                <a16:creationId xmlns:a16="http://schemas.microsoft.com/office/drawing/2014/main" id="{F9386154-018D-4573-9850-04DA38C02734}"/>
              </a:ext>
            </a:extLst>
          </p:cNvPr>
          <p:cNvSpPr/>
          <p:nvPr/>
        </p:nvSpPr>
        <p:spPr bwMode="auto">
          <a:xfrm>
            <a:off x="2562504" y="4256800"/>
            <a:ext cx="191453" cy="445648"/>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pic>
        <p:nvPicPr>
          <p:cNvPr id="53" name="Picture 4" descr="https://timgsa.baidu.com/timg?image&amp;quality=80&amp;size=b9999_10000&amp;sec=1605007732742&amp;di=1c65513298967caf73565337681b3e0b&amp;imgtype=0&amp;src=http%3A%2F%2Fku.90sjimg.com%2Felement_origin_min_pic%2F16%2F11%2F25%2Fca74c327a2dda748942db28768acc21b.jpg">
            <a:extLst>
              <a:ext uri="{FF2B5EF4-FFF2-40B4-BE49-F238E27FC236}">
                <a16:creationId xmlns:a16="http://schemas.microsoft.com/office/drawing/2014/main" id="{83381389-7ADF-4C6F-B118-C8B4A49FFC9E}"/>
              </a:ext>
            </a:extLst>
          </p:cNvPr>
          <p:cNvPicPr>
            <a:picLocks noChangeAspect="1" noChangeArrowheads="1"/>
          </p:cNvPicPr>
          <p:nvPr/>
        </p:nvPicPr>
        <p:blipFill rotWithShape="1">
          <a:blip r:embed="rId15">
            <a:clrChange>
              <a:clrFrom>
                <a:srgbClr val="F6F6F6"/>
              </a:clrFrom>
              <a:clrTo>
                <a:srgbClr val="F6F6F6">
                  <a:alpha val="0"/>
                </a:srgbClr>
              </a:clrTo>
            </a:clrChange>
            <a:extLst>
              <a:ext uri="{28A0092B-C50C-407E-A947-70E740481C1C}">
                <a14:useLocalDpi xmlns:a14="http://schemas.microsoft.com/office/drawing/2010/main" val="0"/>
              </a:ext>
            </a:extLst>
          </a:blip>
          <a:srcRect l="12816" t="41648" r="50000" b="20637"/>
          <a:stretch/>
        </p:blipFill>
        <p:spPr bwMode="auto">
          <a:xfrm>
            <a:off x="6606289" y="2727723"/>
            <a:ext cx="611194" cy="620879"/>
          </a:xfrm>
          <a:prstGeom prst="rect">
            <a:avLst/>
          </a:prstGeom>
          <a:noFill/>
          <a:extLst>
            <a:ext uri="{909E8E84-426E-40DD-AFC4-6F175D3DCCD1}">
              <a14:hiddenFill xmlns:a14="http://schemas.microsoft.com/office/drawing/2010/main">
                <a:solidFill>
                  <a:srgbClr val="FFFFFF"/>
                </a:solidFill>
              </a14:hiddenFill>
            </a:ext>
          </a:extLst>
        </p:spPr>
      </p:pic>
      <p:sp>
        <p:nvSpPr>
          <p:cNvPr id="54" name="文本框 53">
            <a:extLst>
              <a:ext uri="{FF2B5EF4-FFF2-40B4-BE49-F238E27FC236}">
                <a16:creationId xmlns:a16="http://schemas.microsoft.com/office/drawing/2014/main" id="{BC2DD179-853C-441A-9E76-73CBC7EA017C}"/>
              </a:ext>
            </a:extLst>
          </p:cNvPr>
          <p:cNvSpPr txBox="1"/>
          <p:nvPr/>
        </p:nvSpPr>
        <p:spPr>
          <a:xfrm>
            <a:off x="103632" y="6100641"/>
            <a:ext cx="8991600" cy="461665"/>
          </a:xfrm>
          <a:prstGeom prst="rect">
            <a:avLst/>
          </a:prstGeom>
          <a:noFill/>
        </p:spPr>
        <p:txBody>
          <a:bodyPr wrap="square" rtlCol="0">
            <a:spAutoFit/>
          </a:bodyPr>
          <a:lstStyle/>
          <a:p>
            <a:r>
              <a:rPr lang="en-US" altLang="zh-CN" sz="1200" kern="0" dirty="0">
                <a:solidFill>
                  <a:srgbClr val="CC00CC"/>
                </a:solidFill>
                <a:latin typeface="+mn-ea"/>
                <a:ea typeface="+mn-ea"/>
              </a:rPr>
              <a:t>[Ye’19]  </a:t>
            </a:r>
            <a:r>
              <a:rPr lang="en-US" altLang="zh-CN" sz="1200" dirty="0">
                <a:solidFill>
                  <a:srgbClr val="000000"/>
                </a:solidFill>
                <a:latin typeface="+mn-ea"/>
                <a:ea typeface="+mn-ea"/>
                <a:cs typeface="Times New Roman" panose="02020603050405020304" pitchFamily="18" charset="0"/>
              </a:rPr>
              <a:t>Ye, Hao, et al. “Deep Learning based End-to-End Wireless Communication Systems with Conditional GAN as Unknown </a:t>
            </a:r>
          </a:p>
          <a:p>
            <a:r>
              <a:rPr lang="en-US" altLang="zh-CN" sz="1200" dirty="0">
                <a:solidFill>
                  <a:srgbClr val="000000"/>
                </a:solidFill>
                <a:latin typeface="+mn-ea"/>
                <a:ea typeface="+mn-ea"/>
                <a:cs typeface="Times New Roman" panose="02020603050405020304" pitchFamily="18" charset="0"/>
              </a:rPr>
              <a:t>             Channel,” </a:t>
            </a:r>
            <a:r>
              <a:rPr lang="en-US" altLang="zh-CN" sz="1200" i="1" dirty="0">
                <a:solidFill>
                  <a:srgbClr val="C00000"/>
                </a:solidFill>
                <a:latin typeface="+mn-ea"/>
                <a:ea typeface="+mn-ea"/>
                <a:cs typeface="Times New Roman" panose="02020603050405020304" pitchFamily="18" charset="0"/>
              </a:rPr>
              <a:t>IEEE Trans. Wireless </a:t>
            </a:r>
            <a:r>
              <a:rPr lang="en-US" altLang="zh-CN" sz="1200" i="1" dirty="0" err="1">
                <a:solidFill>
                  <a:srgbClr val="C00000"/>
                </a:solidFill>
                <a:latin typeface="+mn-ea"/>
                <a:ea typeface="+mn-ea"/>
                <a:cs typeface="Times New Roman" panose="02020603050405020304" pitchFamily="18" charset="0"/>
              </a:rPr>
              <a:t>Commun</a:t>
            </a:r>
            <a:r>
              <a:rPr lang="en-US" altLang="zh-CN" sz="1200" dirty="0">
                <a:solidFill>
                  <a:srgbClr val="000000"/>
                </a:solidFill>
                <a:latin typeface="+mn-ea"/>
                <a:ea typeface="+mn-ea"/>
                <a:cs typeface="Times New Roman" panose="02020603050405020304" pitchFamily="18" charset="0"/>
              </a:rPr>
              <a:t>., vol. 19, no. 5, pp. 3133–3143, May 2020.</a:t>
            </a:r>
            <a:endParaRPr lang="zh-CN" altLang="en-US" sz="1200" dirty="0">
              <a:solidFill>
                <a:srgbClr val="000000"/>
              </a:solidFill>
              <a:latin typeface="+mn-ea"/>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3508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52" grpId="0" animBg="1"/>
    </p:bldLst>
  </p:timing>
  <p:extLst>
    <p:ext uri="{E180D4A7-C9FB-4DFB-919C-405C955672EB}">
      <p14:showEvtLst xmlns:p14="http://schemas.microsoft.com/office/powerpoint/2010/main">
        <p14:playEvt time="1470" objId="2"/>
        <p14:playEvt time="19625" objId="3"/>
        <p14:stopEvt time="19782" objId="2"/>
        <p14:stopEvt time="69484"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Background</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584211" y="2272167"/>
            <a:ext cx="2829621"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Existing methods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3148630"/>
            <a:ext cx="5123518"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RA-GAN based training scheme</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4016968"/>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584211" y="4889080"/>
            <a:ext cx="2040943"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Conclusions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9" name="矩形 18"/>
          <p:cNvSpPr/>
          <p:nvPr/>
        </p:nvSpPr>
        <p:spPr>
          <a:xfrm>
            <a:off x="776653" y="2342093"/>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76653" y="3211415"/>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4080737"/>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6653" y="4949230"/>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98089469"/>
      </p:ext>
    </p:extLst>
  </p:cSld>
  <p:clrMapOvr>
    <a:masterClrMapping/>
  </p:clrMapOvr>
  <p:extLst>
    <p:ext uri="{E180D4A7-C9FB-4DFB-919C-405C955672EB}">
      <p14:showEvtLst xmlns:p14="http://schemas.microsoft.com/office/powerpoint/2010/main">
        <p14:playEvt time="1162" objId="3"/>
        <p14:stopEvt time="8747"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9015984" cy="243765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Relevant research</a:t>
            </a:r>
          </a:p>
          <a:p>
            <a:pPr marL="742950" lvl="1" indent="-285750">
              <a:lnSpc>
                <a:spcPct val="150000"/>
              </a:lnSpc>
              <a:buFont typeface="Wingdings" panose="05000000000000000000" pitchFamily="2" charset="2"/>
              <a:buChar char="n"/>
            </a:pPr>
            <a:r>
              <a:rPr lang="en-US" altLang="zh-CN" sz="2000" b="1" dirty="0">
                <a:solidFill>
                  <a:schemeClr val="tx2"/>
                </a:solidFill>
                <a:latin typeface="Times New Roman" panose="02020603050405020304" pitchFamily="18" charset="0"/>
                <a:cs typeface="Times New Roman" panose="02020603050405020304" pitchFamily="18" charset="0"/>
              </a:rPr>
              <a:t>Existing solutions</a:t>
            </a:r>
            <a:r>
              <a:rPr lang="zh-CN" altLang="en-US" sz="2000" b="1" dirty="0">
                <a:solidFill>
                  <a:schemeClr val="tx2"/>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Reinforcement Learning </a:t>
            </a:r>
            <a:r>
              <a:rPr lang="en-US" altLang="zh-CN" sz="2000" dirty="0">
                <a:solidFill>
                  <a:schemeClr val="tx2"/>
                </a:solidFill>
                <a:latin typeface="Times New Roman" panose="02020603050405020304" pitchFamily="18" charset="0"/>
                <a:cs typeface="Times New Roman" panose="02020603050405020304" pitchFamily="18" charset="0"/>
              </a:rPr>
              <a:t>(RL), the transmitter is optimized by gradient strategy</a:t>
            </a:r>
          </a:p>
          <a:p>
            <a:pPr marL="742950" lvl="1" indent="-285750">
              <a:lnSpc>
                <a:spcPct val="150000"/>
              </a:lnSpc>
              <a:buFont typeface="Wingdings" panose="05000000000000000000" pitchFamily="2" charset="2"/>
              <a:buChar char="n"/>
            </a:pPr>
            <a:r>
              <a:rPr lang="en-US" altLang="zh-CN" sz="2000" b="1" dirty="0">
                <a:solidFill>
                  <a:schemeClr val="tx2"/>
                </a:solidFill>
                <a:latin typeface="Times New Roman" panose="02020603050405020304" pitchFamily="18" charset="0"/>
                <a:cs typeface="Times New Roman" panose="02020603050405020304" pitchFamily="18" charset="0"/>
              </a:rPr>
              <a:t>Disadvantages: </a:t>
            </a:r>
            <a:r>
              <a:rPr lang="en-US" altLang="zh-CN" sz="2000" dirty="0">
                <a:solidFill>
                  <a:schemeClr val="tx2"/>
                </a:solidFill>
                <a:latin typeface="Times New Roman" panose="02020603050405020304" pitchFamily="18" charset="0"/>
                <a:cs typeface="Times New Roman" panose="02020603050405020304" pitchFamily="18" charset="0"/>
              </a:rPr>
              <a:t>The channel cannot be </a:t>
            </a:r>
            <a:r>
              <a:rPr lang="en-US" altLang="zh-CN" sz="2000" dirty="0">
                <a:solidFill>
                  <a:srgbClr val="C00000"/>
                </a:solidFill>
                <a:latin typeface="Times New Roman" panose="02020603050405020304" pitchFamily="18" charset="0"/>
                <a:cs typeface="Times New Roman" panose="02020603050405020304" pitchFamily="18" charset="0"/>
              </a:rPr>
              <a:t>too complex</a:t>
            </a:r>
            <a:r>
              <a:rPr lang="en-US" altLang="zh-CN" sz="2000" dirty="0">
                <a:solidFill>
                  <a:schemeClr val="tx2"/>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A large number </a:t>
            </a:r>
            <a:r>
              <a:rPr lang="en-US" altLang="zh-CN" sz="2000" dirty="0">
                <a:solidFill>
                  <a:schemeClr val="tx2"/>
                </a:solidFill>
                <a:latin typeface="Times New Roman" panose="02020603050405020304" pitchFamily="18" charset="0"/>
                <a:cs typeface="Times New Roman" panose="02020603050405020304" pitchFamily="18" charset="0"/>
              </a:rPr>
              <a:t>of loss values are fed back to train the transmitter</a:t>
            </a:r>
            <a:endParaRPr lang="zh-CN" altLang="en-US" sz="2000" dirty="0">
              <a:solidFill>
                <a:schemeClr val="tx2"/>
              </a:solidFill>
              <a:latin typeface="Times New Roman" panose="02020603050405020304" pitchFamily="18" charset="0"/>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24659A80-387E-4D57-82F4-C4C05AE6699A}"/>
              </a:ext>
            </a:extLst>
          </p:cNvPr>
          <p:cNvSpPr txBox="1"/>
          <p:nvPr/>
        </p:nvSpPr>
        <p:spPr>
          <a:xfrm>
            <a:off x="103632" y="6100641"/>
            <a:ext cx="8991600" cy="461665"/>
          </a:xfrm>
          <a:prstGeom prst="rect">
            <a:avLst/>
          </a:prstGeom>
          <a:noFill/>
        </p:spPr>
        <p:txBody>
          <a:bodyPr wrap="square" rtlCol="0">
            <a:spAutoFit/>
          </a:bodyPr>
          <a:lstStyle/>
          <a:p>
            <a:r>
              <a:rPr lang="en-US" altLang="zh-CN" sz="1200" kern="0" dirty="0">
                <a:solidFill>
                  <a:srgbClr val="CC00CC"/>
                </a:solidFill>
                <a:latin typeface="+mn-ea"/>
                <a:ea typeface="+mn-ea"/>
              </a:rPr>
              <a:t>[Aoudia’19]  </a:t>
            </a:r>
            <a:r>
              <a:rPr lang="en-US" altLang="zh-CN" sz="1200" dirty="0">
                <a:solidFill>
                  <a:srgbClr val="000000"/>
                </a:solidFill>
                <a:latin typeface="+mn-ea"/>
                <a:ea typeface="+mn-ea"/>
                <a:cs typeface="Times New Roman" panose="02020603050405020304" pitchFamily="18" charset="0"/>
              </a:rPr>
              <a:t>F. A. </a:t>
            </a:r>
            <a:r>
              <a:rPr lang="en-US" altLang="zh-CN" sz="1200" dirty="0" err="1">
                <a:solidFill>
                  <a:srgbClr val="000000"/>
                </a:solidFill>
                <a:latin typeface="+mn-ea"/>
                <a:ea typeface="+mn-ea"/>
                <a:cs typeface="Times New Roman" panose="02020603050405020304" pitchFamily="18" charset="0"/>
              </a:rPr>
              <a:t>Aoudia</a:t>
            </a:r>
            <a:r>
              <a:rPr lang="en-US" altLang="zh-CN" sz="1200" dirty="0">
                <a:solidFill>
                  <a:srgbClr val="000000"/>
                </a:solidFill>
                <a:latin typeface="+mn-ea"/>
                <a:ea typeface="+mn-ea"/>
                <a:cs typeface="Times New Roman" panose="02020603050405020304" pitchFamily="18" charset="0"/>
              </a:rPr>
              <a:t> and J. </a:t>
            </a:r>
            <a:r>
              <a:rPr lang="en-US" altLang="zh-CN" sz="1200" dirty="0" err="1">
                <a:solidFill>
                  <a:srgbClr val="000000"/>
                </a:solidFill>
                <a:latin typeface="+mn-ea"/>
                <a:ea typeface="+mn-ea"/>
                <a:cs typeface="Times New Roman" panose="02020603050405020304" pitchFamily="18" charset="0"/>
              </a:rPr>
              <a:t>Hoydis</a:t>
            </a:r>
            <a:r>
              <a:rPr lang="en-US" altLang="zh-CN" sz="1200" dirty="0">
                <a:solidFill>
                  <a:srgbClr val="000000"/>
                </a:solidFill>
                <a:latin typeface="+mn-ea"/>
                <a:ea typeface="+mn-ea"/>
                <a:cs typeface="Times New Roman" panose="02020603050405020304" pitchFamily="18" charset="0"/>
              </a:rPr>
              <a:t>, “Model-free training of end-to-end communication systems,” </a:t>
            </a:r>
            <a:r>
              <a:rPr lang="en-US" altLang="zh-CN" sz="1200" i="1" dirty="0">
                <a:solidFill>
                  <a:srgbClr val="FF00FF"/>
                </a:solidFill>
                <a:latin typeface="+mn-ea"/>
                <a:ea typeface="+mn-ea"/>
                <a:cs typeface="Times New Roman" panose="02020603050405020304" pitchFamily="18" charset="0"/>
              </a:rPr>
              <a:t>IEEE J. Sel. Areas </a:t>
            </a:r>
            <a:r>
              <a:rPr lang="en-US" altLang="zh-CN" sz="1200" i="1" dirty="0" err="1">
                <a:solidFill>
                  <a:srgbClr val="FF00FF"/>
                </a:solidFill>
                <a:latin typeface="+mn-ea"/>
                <a:ea typeface="+mn-ea"/>
                <a:cs typeface="Times New Roman" panose="02020603050405020304" pitchFamily="18" charset="0"/>
              </a:rPr>
              <a:t>Commun</a:t>
            </a:r>
            <a:r>
              <a:rPr lang="en-US" altLang="zh-CN" sz="1200" dirty="0">
                <a:solidFill>
                  <a:srgbClr val="000000"/>
                </a:solidFill>
                <a:latin typeface="+mn-ea"/>
                <a:ea typeface="+mn-ea"/>
                <a:cs typeface="Times New Roman" panose="02020603050405020304" pitchFamily="18" charset="0"/>
              </a:rPr>
              <a:t>.,         </a:t>
            </a:r>
          </a:p>
          <a:p>
            <a:r>
              <a:rPr lang="en-US" altLang="zh-CN" sz="1200" dirty="0">
                <a:solidFill>
                  <a:srgbClr val="000000"/>
                </a:solidFill>
                <a:latin typeface="+mn-ea"/>
                <a:ea typeface="+mn-ea"/>
                <a:cs typeface="Times New Roman" panose="02020603050405020304" pitchFamily="18" charset="0"/>
              </a:rPr>
              <a:t>                    vol. 37, no. 11, pp. 2503–2516, Nov. 2019.</a:t>
            </a:r>
            <a:endParaRPr lang="zh-CN" altLang="en-US" sz="1200" dirty="0">
              <a:solidFill>
                <a:srgbClr val="000000"/>
              </a:solidFill>
              <a:latin typeface="+mn-ea"/>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C68F753-AE48-4E47-9E7C-DB7E7DC4999B}"/>
                  </a:ext>
                </a:extLst>
              </p:cNvPr>
              <p:cNvSpPr txBox="1"/>
              <p:nvPr/>
            </p:nvSpPr>
            <p:spPr>
              <a:xfrm>
                <a:off x="573303" y="4288538"/>
                <a:ext cx="7315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solidFill>
                            <a:srgbClr val="000000"/>
                          </a:solidFill>
                          <a:latin typeface="Cambria Math" panose="02040503050406030204" pitchFamily="18" charset="0"/>
                        </a:rPr>
                        <m:t>𝒔</m:t>
                      </m:r>
                    </m:oMath>
                  </m:oMathPara>
                </a14:m>
                <a:endParaRPr lang="zh-CN" altLang="en-US" sz="3200" b="1" i="1" dirty="0">
                  <a:solidFill>
                    <a:srgbClr val="000000"/>
                  </a:solidFill>
                </a:endParaRPr>
              </a:p>
            </p:txBody>
          </p:sp>
        </mc:Choice>
        <mc:Fallback xmlns="">
          <p:sp>
            <p:nvSpPr>
              <p:cNvPr id="35" name="文本框 34">
                <a:extLst>
                  <a:ext uri="{FF2B5EF4-FFF2-40B4-BE49-F238E27FC236}">
                    <a16:creationId xmlns:a16="http://schemas.microsoft.com/office/drawing/2014/main" id="{4C68F753-AE48-4E47-9E7C-DB7E7DC4999B}"/>
                  </a:ext>
                </a:extLst>
              </p:cNvPr>
              <p:cNvSpPr txBox="1">
                <a:spLocks noRot="1" noChangeAspect="1" noMove="1" noResize="1" noEditPoints="1" noAdjustHandles="1" noChangeArrowheads="1" noChangeShapeType="1" noTextEdit="1"/>
              </p:cNvSpPr>
              <p:nvPr/>
            </p:nvSpPr>
            <p:spPr>
              <a:xfrm>
                <a:off x="573303" y="4288538"/>
                <a:ext cx="731520" cy="584775"/>
              </a:xfrm>
              <a:prstGeom prst="rect">
                <a:avLst/>
              </a:prstGeom>
              <a:blipFill>
                <a:blip r:embed="rId6"/>
                <a:stretch>
                  <a:fillRect/>
                </a:stretch>
              </a:blipFill>
            </p:spPr>
            <p:txBody>
              <a:bodyPr/>
              <a:lstStyle/>
              <a:p>
                <a:r>
                  <a:rPr lang="zh-CN" altLang="en-US">
                    <a:noFill/>
                  </a:rPr>
                  <a:t> </a:t>
                </a:r>
              </a:p>
            </p:txBody>
          </p:sp>
        </mc:Fallback>
      </mc:AlternateContent>
      <p:cxnSp>
        <p:nvCxnSpPr>
          <p:cNvPr id="36" name="直接箭头连接符 35">
            <a:extLst>
              <a:ext uri="{FF2B5EF4-FFF2-40B4-BE49-F238E27FC236}">
                <a16:creationId xmlns:a16="http://schemas.microsoft.com/office/drawing/2014/main" id="{6EB48570-1CC6-480F-AA1A-350D90E81715}"/>
              </a:ext>
            </a:extLst>
          </p:cNvPr>
          <p:cNvCxnSpPr>
            <a:cxnSpLocks/>
          </p:cNvCxnSpPr>
          <p:nvPr/>
        </p:nvCxnSpPr>
        <p:spPr bwMode="auto">
          <a:xfrm>
            <a:off x="1179308" y="4650501"/>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37" name="矩形 36">
            <a:extLst>
              <a:ext uri="{FF2B5EF4-FFF2-40B4-BE49-F238E27FC236}">
                <a16:creationId xmlns:a16="http://schemas.microsoft.com/office/drawing/2014/main" id="{47C01BDD-0D76-4B2B-8C74-B86F0AC0F126}"/>
              </a:ext>
            </a:extLst>
          </p:cNvPr>
          <p:cNvSpPr/>
          <p:nvPr/>
        </p:nvSpPr>
        <p:spPr bwMode="auto">
          <a:xfrm>
            <a:off x="1760220" y="4231151"/>
            <a:ext cx="1198140" cy="1259805"/>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6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pic>
        <p:nvPicPr>
          <p:cNvPr id="38" name="图片 37">
            <a:extLst>
              <a:ext uri="{FF2B5EF4-FFF2-40B4-BE49-F238E27FC236}">
                <a16:creationId xmlns:a16="http://schemas.microsoft.com/office/drawing/2014/main" id="{9CDCA491-58F8-49EF-94C4-F8487FA1B080}"/>
              </a:ext>
            </a:extLst>
          </p:cNvPr>
          <p:cNvPicPr>
            <a:picLocks noChangeAspect="1"/>
          </p:cNvPicPr>
          <p:nvPr/>
        </p:nvPicPr>
        <p:blipFill rotWithShape="1">
          <a:blip r:embed="rId7">
            <a:clrChange>
              <a:clrFrom>
                <a:srgbClr val="FFFFFF"/>
              </a:clrFrom>
              <a:clrTo>
                <a:srgbClr val="FFFFFF">
                  <a:alpha val="0"/>
                </a:srgbClr>
              </a:clrTo>
            </a:clrChange>
          </a:blip>
          <a:srcRect l="55693" t="6678" r="5685" b="16377"/>
          <a:stretch/>
        </p:blipFill>
        <p:spPr>
          <a:xfrm rot="5400000">
            <a:off x="2079918" y="4623934"/>
            <a:ext cx="683242" cy="767768"/>
          </a:xfrm>
          <a:prstGeom prst="rect">
            <a:avLst/>
          </a:prstGeom>
        </p:spPr>
      </p:pic>
      <p:cxnSp>
        <p:nvCxnSpPr>
          <p:cNvPr id="39" name="直接箭头连接符 38">
            <a:extLst>
              <a:ext uri="{FF2B5EF4-FFF2-40B4-BE49-F238E27FC236}">
                <a16:creationId xmlns:a16="http://schemas.microsoft.com/office/drawing/2014/main" id="{30A4B6E5-1678-48F1-9EDB-8DF341F68151}"/>
              </a:ext>
            </a:extLst>
          </p:cNvPr>
          <p:cNvCxnSpPr>
            <a:cxnSpLocks/>
          </p:cNvCxnSpPr>
          <p:nvPr/>
        </p:nvCxnSpPr>
        <p:spPr bwMode="auto">
          <a:xfrm>
            <a:off x="2958360" y="4632874"/>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40" name="矩形 39">
            <a:extLst>
              <a:ext uri="{FF2B5EF4-FFF2-40B4-BE49-F238E27FC236}">
                <a16:creationId xmlns:a16="http://schemas.microsoft.com/office/drawing/2014/main" id="{7E4C3BF5-09CE-42F5-BEDC-0BC7CA2B8C67}"/>
              </a:ext>
            </a:extLst>
          </p:cNvPr>
          <p:cNvSpPr/>
          <p:nvPr/>
        </p:nvSpPr>
        <p:spPr bwMode="auto">
          <a:xfrm>
            <a:off x="3636677" y="4247137"/>
            <a:ext cx="1172620" cy="1208592"/>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0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rPr>
              <a:t>Channel</a:t>
            </a:r>
            <a:endParaRPr kumimoji="0" lang="zh-CN" altLang="en-US" sz="20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cxnSp>
        <p:nvCxnSpPr>
          <p:cNvPr id="54" name="直接箭头连接符 53">
            <a:extLst>
              <a:ext uri="{FF2B5EF4-FFF2-40B4-BE49-F238E27FC236}">
                <a16:creationId xmlns:a16="http://schemas.microsoft.com/office/drawing/2014/main" id="{7A8D44E6-A32D-4BBC-9F2A-F61197D7274C}"/>
              </a:ext>
            </a:extLst>
          </p:cNvPr>
          <p:cNvCxnSpPr>
            <a:cxnSpLocks/>
          </p:cNvCxnSpPr>
          <p:nvPr/>
        </p:nvCxnSpPr>
        <p:spPr bwMode="auto">
          <a:xfrm>
            <a:off x="4843094" y="4632874"/>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55" name="矩形 54">
            <a:extLst>
              <a:ext uri="{FF2B5EF4-FFF2-40B4-BE49-F238E27FC236}">
                <a16:creationId xmlns:a16="http://schemas.microsoft.com/office/drawing/2014/main" id="{3D02446C-698A-4796-9A1F-1CDE9DCD15C9}"/>
              </a:ext>
            </a:extLst>
          </p:cNvPr>
          <p:cNvSpPr/>
          <p:nvPr/>
        </p:nvSpPr>
        <p:spPr bwMode="auto">
          <a:xfrm>
            <a:off x="5478273" y="4233377"/>
            <a:ext cx="1252614" cy="1222352"/>
          </a:xfrm>
          <a:prstGeom prst="rect">
            <a:avLst/>
          </a:prstGeom>
          <a:solidFill>
            <a:srgbClr val="FFD96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0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rPr>
              <a:t>Receiver</a:t>
            </a:r>
            <a:endParaRPr kumimoji="0" lang="zh-CN" altLang="en-US" sz="2000" b="0" i="0" u="none" strike="noStrike" cap="none" normalizeH="0" baseline="0" dirty="0">
              <a:ln>
                <a:noFill/>
              </a:ln>
              <a:solidFill>
                <a:srgbClr val="000000"/>
              </a:solidFill>
              <a:effectLst/>
              <a:latin typeface="Times" panose="02020603050405020304" pitchFamily="18" charset="0"/>
              <a:ea typeface="黑体" panose="02010609060101010101" pitchFamily="49" charset="-122"/>
              <a:cs typeface="Times" panose="02020603050405020304" pitchFamily="18" charset="0"/>
            </a:endParaRPr>
          </a:p>
        </p:txBody>
      </p:sp>
      <p:pic>
        <p:nvPicPr>
          <p:cNvPr id="56" name="图片 55">
            <a:extLst>
              <a:ext uri="{FF2B5EF4-FFF2-40B4-BE49-F238E27FC236}">
                <a16:creationId xmlns:a16="http://schemas.microsoft.com/office/drawing/2014/main" id="{310BE878-0A79-4F1E-9878-97CE43ADE0D3}"/>
              </a:ext>
            </a:extLst>
          </p:cNvPr>
          <p:cNvPicPr>
            <a:picLocks noChangeAspect="1"/>
          </p:cNvPicPr>
          <p:nvPr/>
        </p:nvPicPr>
        <p:blipFill rotWithShape="1">
          <a:blip r:embed="rId7">
            <a:clrChange>
              <a:clrFrom>
                <a:srgbClr val="FFFFFF"/>
              </a:clrFrom>
              <a:clrTo>
                <a:srgbClr val="FFFFFF">
                  <a:alpha val="0"/>
                </a:srgbClr>
              </a:clrTo>
            </a:clrChange>
          </a:blip>
          <a:srcRect l="55693" t="6678" r="5685" b="16377"/>
          <a:stretch/>
        </p:blipFill>
        <p:spPr>
          <a:xfrm rot="5400000">
            <a:off x="5821083" y="4652526"/>
            <a:ext cx="663146" cy="745186"/>
          </a:xfrm>
          <a:prstGeom prst="rect">
            <a:avLst/>
          </a:prstGeom>
        </p:spPr>
      </p:pic>
      <p:cxnSp>
        <p:nvCxnSpPr>
          <p:cNvPr id="57" name="直接箭头连接符 56">
            <a:extLst>
              <a:ext uri="{FF2B5EF4-FFF2-40B4-BE49-F238E27FC236}">
                <a16:creationId xmlns:a16="http://schemas.microsoft.com/office/drawing/2014/main" id="{27F68A3E-B1CE-42B5-A1E7-6EE59C2423BC}"/>
              </a:ext>
            </a:extLst>
          </p:cNvPr>
          <p:cNvCxnSpPr>
            <a:cxnSpLocks/>
          </p:cNvCxnSpPr>
          <p:nvPr/>
        </p:nvCxnSpPr>
        <p:spPr bwMode="auto">
          <a:xfrm>
            <a:off x="6730887" y="4632874"/>
            <a:ext cx="580912" cy="0"/>
          </a:xfrm>
          <a:prstGeom prst="straightConnector1">
            <a:avLst/>
          </a:prstGeom>
          <a:ln w="28575">
            <a:headEnd type="oval"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pic>
        <p:nvPicPr>
          <p:cNvPr id="58" name="图片 57">
            <a:extLst>
              <a:ext uri="{FF2B5EF4-FFF2-40B4-BE49-F238E27FC236}">
                <a16:creationId xmlns:a16="http://schemas.microsoft.com/office/drawing/2014/main" id="{22F658FB-1B1F-4223-B692-1BC5F286291D}"/>
              </a:ext>
            </a:extLst>
          </p:cNvPr>
          <p:cNvPicPr>
            <a:picLocks noChangeAspect="1"/>
          </p:cNvPicPr>
          <p:nvPr/>
        </p:nvPicPr>
        <p:blipFill rotWithShape="1">
          <a:blip r:embed="rId8"/>
          <a:srcRect r="34094"/>
          <a:stretch/>
        </p:blipFill>
        <p:spPr>
          <a:xfrm rot="5400000">
            <a:off x="3901992" y="4554364"/>
            <a:ext cx="641988" cy="974093"/>
          </a:xfrm>
          <a:prstGeom prst="rect">
            <a:avLst/>
          </a:prstGeom>
        </p:spPr>
      </p:pic>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5E36DC55-C66D-46B8-A46B-F047BB793DFA}"/>
                  </a:ext>
                </a:extLst>
              </p:cNvPr>
              <p:cNvSpPr txBox="1"/>
              <p:nvPr/>
            </p:nvSpPr>
            <p:spPr>
              <a:xfrm>
                <a:off x="2875623" y="4069395"/>
                <a:ext cx="7315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0" smtClean="0">
                          <a:solidFill>
                            <a:srgbClr val="000000"/>
                          </a:solidFill>
                          <a:latin typeface="Cambria Math" panose="02040503050406030204" pitchFamily="18" charset="0"/>
                        </a:rPr>
                        <m:t>𝐱</m:t>
                      </m:r>
                    </m:oMath>
                  </m:oMathPara>
                </a14:m>
                <a:endParaRPr lang="zh-CN" altLang="en-US" sz="3200" b="1" dirty="0">
                  <a:solidFill>
                    <a:srgbClr val="000000"/>
                  </a:solidFill>
                </a:endParaRPr>
              </a:p>
            </p:txBody>
          </p:sp>
        </mc:Choice>
        <mc:Fallback xmlns="">
          <p:sp>
            <p:nvSpPr>
              <p:cNvPr id="59" name="文本框 58">
                <a:extLst>
                  <a:ext uri="{FF2B5EF4-FFF2-40B4-BE49-F238E27FC236}">
                    <a16:creationId xmlns:a16="http://schemas.microsoft.com/office/drawing/2014/main" id="{5E36DC55-C66D-46B8-A46B-F047BB793DFA}"/>
                  </a:ext>
                </a:extLst>
              </p:cNvPr>
              <p:cNvSpPr txBox="1">
                <a:spLocks noRot="1" noChangeAspect="1" noMove="1" noResize="1" noEditPoints="1" noAdjustHandles="1" noChangeArrowheads="1" noChangeShapeType="1" noTextEdit="1"/>
              </p:cNvSpPr>
              <p:nvPr/>
            </p:nvSpPr>
            <p:spPr>
              <a:xfrm>
                <a:off x="2875623" y="4069395"/>
                <a:ext cx="731520" cy="58477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0F381A62-857F-41D7-A5B8-A4205F0B8820}"/>
                  </a:ext>
                </a:extLst>
              </p:cNvPr>
              <p:cNvSpPr txBox="1"/>
              <p:nvPr/>
            </p:nvSpPr>
            <p:spPr>
              <a:xfrm>
                <a:off x="4805622" y="4012804"/>
                <a:ext cx="7315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0" smtClean="0">
                          <a:solidFill>
                            <a:srgbClr val="000000"/>
                          </a:solidFill>
                          <a:latin typeface="Cambria Math" panose="02040503050406030204" pitchFamily="18" charset="0"/>
                        </a:rPr>
                        <m:t>𝐲</m:t>
                      </m:r>
                    </m:oMath>
                  </m:oMathPara>
                </a14:m>
                <a:endParaRPr lang="zh-CN" altLang="en-US" sz="3200" b="1" dirty="0">
                  <a:solidFill>
                    <a:srgbClr val="000000"/>
                  </a:solidFill>
                </a:endParaRPr>
              </a:p>
            </p:txBody>
          </p:sp>
        </mc:Choice>
        <mc:Fallback xmlns="">
          <p:sp>
            <p:nvSpPr>
              <p:cNvPr id="60" name="文本框 59">
                <a:extLst>
                  <a:ext uri="{FF2B5EF4-FFF2-40B4-BE49-F238E27FC236}">
                    <a16:creationId xmlns:a16="http://schemas.microsoft.com/office/drawing/2014/main" id="{0F381A62-857F-41D7-A5B8-A4205F0B8820}"/>
                  </a:ext>
                </a:extLst>
              </p:cNvPr>
              <p:cNvSpPr txBox="1">
                <a:spLocks noRot="1" noChangeAspect="1" noMove="1" noResize="1" noEditPoints="1" noAdjustHandles="1" noChangeArrowheads="1" noChangeShapeType="1" noTextEdit="1"/>
              </p:cNvSpPr>
              <p:nvPr/>
            </p:nvSpPr>
            <p:spPr>
              <a:xfrm>
                <a:off x="4805622" y="4012804"/>
                <a:ext cx="731520" cy="58477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E49D306C-CE9F-4425-880F-F532C491A190}"/>
                  </a:ext>
                </a:extLst>
              </p:cNvPr>
              <p:cNvSpPr txBox="1"/>
              <p:nvPr/>
            </p:nvSpPr>
            <p:spPr>
              <a:xfrm>
                <a:off x="7342534" y="4330321"/>
                <a:ext cx="3206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3200" b="1" i="1" smtClean="0">
                              <a:solidFill>
                                <a:srgbClr val="000000"/>
                              </a:solidFill>
                              <a:latin typeface="Cambria Math" panose="02040503050406030204" pitchFamily="18" charset="0"/>
                            </a:rPr>
                          </m:ctrlPr>
                        </m:accPr>
                        <m:e>
                          <m:r>
                            <a:rPr lang="en-US" altLang="zh-CN" sz="3200" b="1" i="1">
                              <a:solidFill>
                                <a:srgbClr val="000000"/>
                              </a:solidFill>
                              <a:latin typeface="Cambria Math" panose="02040503050406030204" pitchFamily="18" charset="0"/>
                            </a:rPr>
                            <m:t>𝒔</m:t>
                          </m:r>
                        </m:e>
                      </m:acc>
                    </m:oMath>
                  </m:oMathPara>
                </a14:m>
                <a:endParaRPr lang="zh-CN" altLang="en-US" b="1" i="1" dirty="0"/>
              </a:p>
            </p:txBody>
          </p:sp>
        </mc:Choice>
        <mc:Fallback xmlns="">
          <p:sp>
            <p:nvSpPr>
              <p:cNvPr id="61" name="文本框 60">
                <a:extLst>
                  <a:ext uri="{FF2B5EF4-FFF2-40B4-BE49-F238E27FC236}">
                    <a16:creationId xmlns:a16="http://schemas.microsoft.com/office/drawing/2014/main" id="{E49D306C-CE9F-4425-880F-F532C491A190}"/>
                  </a:ext>
                </a:extLst>
              </p:cNvPr>
              <p:cNvSpPr txBox="1">
                <a:spLocks noRot="1" noChangeAspect="1" noMove="1" noResize="1" noEditPoints="1" noAdjustHandles="1" noChangeArrowheads="1" noChangeShapeType="1" noTextEdit="1"/>
              </p:cNvSpPr>
              <p:nvPr/>
            </p:nvSpPr>
            <p:spPr>
              <a:xfrm>
                <a:off x="7342534" y="4330321"/>
                <a:ext cx="320601" cy="492443"/>
              </a:xfrm>
              <a:prstGeom prst="rect">
                <a:avLst/>
              </a:prstGeom>
              <a:blipFill>
                <a:blip r:embed="rId11"/>
                <a:stretch>
                  <a:fillRect/>
                </a:stretch>
              </a:blipFill>
            </p:spPr>
            <p:txBody>
              <a:bodyPr/>
              <a:lstStyle/>
              <a:p>
                <a:r>
                  <a:rPr lang="zh-CN" altLang="en-US">
                    <a:noFill/>
                  </a:rPr>
                  <a:t> </a:t>
                </a:r>
              </a:p>
            </p:txBody>
          </p:sp>
        </mc:Fallback>
      </mc:AlternateContent>
      <p:sp>
        <p:nvSpPr>
          <p:cNvPr id="62" name="矩形: 圆角 61">
            <a:extLst>
              <a:ext uri="{FF2B5EF4-FFF2-40B4-BE49-F238E27FC236}">
                <a16:creationId xmlns:a16="http://schemas.microsoft.com/office/drawing/2014/main" id="{C33A1044-D212-42C7-B491-047742BF0E78}"/>
              </a:ext>
            </a:extLst>
          </p:cNvPr>
          <p:cNvSpPr/>
          <p:nvPr/>
        </p:nvSpPr>
        <p:spPr bwMode="auto">
          <a:xfrm>
            <a:off x="2776057" y="3349495"/>
            <a:ext cx="970827" cy="349845"/>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rPr>
              <a:t>Action</a:t>
            </a:r>
            <a:endParaRPr kumimoji="0" lang="zh-CN" altLang="en-US"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endParaRPr>
          </a:p>
        </p:txBody>
      </p:sp>
      <p:cxnSp>
        <p:nvCxnSpPr>
          <p:cNvPr id="63" name="直接箭头连接符 62">
            <a:extLst>
              <a:ext uri="{FF2B5EF4-FFF2-40B4-BE49-F238E27FC236}">
                <a16:creationId xmlns:a16="http://schemas.microsoft.com/office/drawing/2014/main" id="{965D60FF-0B27-429C-8B15-33BDB005F711}"/>
              </a:ext>
            </a:extLst>
          </p:cNvPr>
          <p:cNvCxnSpPr>
            <a:cxnSpLocks/>
            <a:stCxn id="62" idx="2"/>
          </p:cNvCxnSpPr>
          <p:nvPr/>
        </p:nvCxnSpPr>
        <p:spPr bwMode="auto">
          <a:xfrm>
            <a:off x="3261471" y="3699340"/>
            <a:ext cx="0" cy="50737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矩形: 圆角 63">
            <a:extLst>
              <a:ext uri="{FF2B5EF4-FFF2-40B4-BE49-F238E27FC236}">
                <a16:creationId xmlns:a16="http://schemas.microsoft.com/office/drawing/2014/main" id="{ED9A3935-E8B7-48C4-ACF6-7AB67E70FB63}"/>
              </a:ext>
            </a:extLst>
          </p:cNvPr>
          <p:cNvSpPr/>
          <p:nvPr/>
        </p:nvSpPr>
        <p:spPr bwMode="auto">
          <a:xfrm>
            <a:off x="680621" y="3329541"/>
            <a:ext cx="835317" cy="329891"/>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en-US" altLang="zh-CN" sz="2000" b="1" dirty="0">
                <a:solidFill>
                  <a:srgbClr val="000000"/>
                </a:solidFill>
                <a:latin typeface="Times" panose="02020603050405020304" pitchFamily="18" charset="0"/>
                <a:ea typeface="宋体" pitchFamily="2" charset="-122"/>
                <a:cs typeface="Times" panose="02020603050405020304" pitchFamily="18" charset="0"/>
              </a:rPr>
              <a:t>State</a:t>
            </a:r>
            <a:endParaRPr kumimoji="0" lang="zh-CN" altLang="en-US"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endParaRPr>
          </a:p>
        </p:txBody>
      </p:sp>
      <p:cxnSp>
        <p:nvCxnSpPr>
          <p:cNvPr id="65" name="直接箭头连接符 64">
            <a:extLst>
              <a:ext uri="{FF2B5EF4-FFF2-40B4-BE49-F238E27FC236}">
                <a16:creationId xmlns:a16="http://schemas.microsoft.com/office/drawing/2014/main" id="{80124B33-37A8-4649-8618-0706EF77FD6D}"/>
              </a:ext>
            </a:extLst>
          </p:cNvPr>
          <p:cNvCxnSpPr>
            <a:cxnSpLocks/>
          </p:cNvCxnSpPr>
          <p:nvPr/>
        </p:nvCxnSpPr>
        <p:spPr bwMode="auto">
          <a:xfrm>
            <a:off x="1074470" y="3666497"/>
            <a:ext cx="0" cy="7476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左大括号 65">
            <a:extLst>
              <a:ext uri="{FF2B5EF4-FFF2-40B4-BE49-F238E27FC236}">
                <a16:creationId xmlns:a16="http://schemas.microsoft.com/office/drawing/2014/main" id="{874E582F-1863-43C8-96C3-22AD67A324E0}"/>
              </a:ext>
            </a:extLst>
          </p:cNvPr>
          <p:cNvSpPr/>
          <p:nvPr/>
        </p:nvSpPr>
        <p:spPr bwMode="auto">
          <a:xfrm rot="5400000">
            <a:off x="5086490" y="2302791"/>
            <a:ext cx="399056" cy="3254089"/>
          </a:xfrm>
          <a:prstGeom prst="leftBrace">
            <a:avLst>
              <a:gd name="adj1" fmla="val 62096"/>
              <a:gd name="adj2" fmla="val 49326"/>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67" name="矩形: 圆角 66">
            <a:extLst>
              <a:ext uri="{FF2B5EF4-FFF2-40B4-BE49-F238E27FC236}">
                <a16:creationId xmlns:a16="http://schemas.microsoft.com/office/drawing/2014/main" id="{C597F58C-9D95-4367-B949-96DB5346B651}"/>
              </a:ext>
            </a:extLst>
          </p:cNvPr>
          <p:cNvSpPr/>
          <p:nvPr/>
        </p:nvSpPr>
        <p:spPr bwMode="auto">
          <a:xfrm>
            <a:off x="4522351" y="3329541"/>
            <a:ext cx="1733713" cy="349845"/>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rPr>
              <a:t>Environment</a:t>
            </a:r>
            <a:endParaRPr kumimoji="0" lang="zh-CN" altLang="en-US"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endParaRPr>
          </a:p>
        </p:txBody>
      </p:sp>
      <p:cxnSp>
        <p:nvCxnSpPr>
          <p:cNvPr id="68" name="直接箭头连接符 67">
            <a:extLst>
              <a:ext uri="{FF2B5EF4-FFF2-40B4-BE49-F238E27FC236}">
                <a16:creationId xmlns:a16="http://schemas.microsoft.com/office/drawing/2014/main" id="{10BF29CF-B221-445E-BD7E-776E9DCD1096}"/>
              </a:ext>
            </a:extLst>
          </p:cNvPr>
          <p:cNvCxnSpPr>
            <a:cxnSpLocks/>
          </p:cNvCxnSpPr>
          <p:nvPr/>
        </p:nvCxnSpPr>
        <p:spPr bwMode="auto">
          <a:xfrm>
            <a:off x="7519599" y="4822764"/>
            <a:ext cx="0" cy="8572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9" name="矩形: 圆角 68">
                <a:extLst>
                  <a:ext uri="{FF2B5EF4-FFF2-40B4-BE49-F238E27FC236}">
                    <a16:creationId xmlns:a16="http://schemas.microsoft.com/office/drawing/2014/main" id="{E5E0963F-9C56-4774-9164-48E58C87C607}"/>
                  </a:ext>
                </a:extLst>
              </p:cNvPr>
              <p:cNvSpPr/>
              <p:nvPr/>
            </p:nvSpPr>
            <p:spPr bwMode="auto">
              <a:xfrm>
                <a:off x="6270930" y="5632357"/>
                <a:ext cx="2463808" cy="454043"/>
              </a:xfrm>
              <a:prstGeom prst="round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1">
                  <a:spcBef>
                    <a:spcPts val="600"/>
                  </a:spcBef>
                </a:pPr>
                <a14:m>
                  <m:oMathPara xmlns:m="http://schemas.openxmlformats.org/officeDocument/2006/math">
                    <m:oMathParaPr>
                      <m:jc m:val="left"/>
                    </m:oMathParaPr>
                    <m:oMath xmlns:m="http://schemas.openxmlformats.org/officeDocument/2006/math">
                      <m:r>
                        <a:rPr kumimoji="1" lang="zh-CN" altLang="en-US" i="1" kern="0" smtClean="0">
                          <a:solidFill>
                            <a:srgbClr val="000000"/>
                          </a:solidFill>
                          <a:latin typeface="Cambria Math" panose="02040503050406030204" pitchFamily="18" charset="0"/>
                          <a:ea typeface="黑体" panose="02010609060101010101" pitchFamily="49" charset="-122"/>
                        </a:rPr>
                        <m:t>ℒ</m:t>
                      </m:r>
                      <m:r>
                        <a:rPr kumimoji="1" lang="en-US" altLang="zh-CN" i="1" kern="0">
                          <a:solidFill>
                            <a:srgbClr val="000000"/>
                          </a:solidFill>
                          <a:latin typeface="Cambria Math" panose="02040503050406030204" pitchFamily="18" charset="0"/>
                          <a:ea typeface="黑体" panose="02010609060101010101" pitchFamily="49" charset="-122"/>
                        </a:rPr>
                        <m:t>(</m:t>
                      </m:r>
                      <m:sSub>
                        <m:sSubPr>
                          <m:ctrlPr>
                            <a:rPr kumimoji="1" lang="en-US" altLang="zh-CN" i="1" kern="0">
                              <a:solidFill>
                                <a:srgbClr val="000000"/>
                              </a:solidFill>
                              <a:latin typeface="Cambria Math" panose="02040503050406030204" pitchFamily="18" charset="0"/>
                              <a:ea typeface="黑体" panose="02010609060101010101" pitchFamily="49" charset="-122"/>
                            </a:rPr>
                          </m:ctrlPr>
                        </m:sSubPr>
                        <m:e>
                          <m:r>
                            <a:rPr kumimoji="1" lang="zh-CN" altLang="en-US" i="1" kern="0">
                              <a:solidFill>
                                <a:srgbClr val="000000"/>
                              </a:solidFill>
                              <a:latin typeface="Cambria Math" panose="02040503050406030204" pitchFamily="18" charset="0"/>
                              <a:ea typeface="黑体" panose="02010609060101010101" pitchFamily="49" charset="-122"/>
                            </a:rPr>
                            <m:t>𝜃</m:t>
                          </m:r>
                        </m:e>
                        <m:sub>
                          <m:r>
                            <a:rPr kumimoji="1" lang="en-US" altLang="zh-CN" i="1" kern="0">
                              <a:solidFill>
                                <a:srgbClr val="000000"/>
                              </a:solidFill>
                              <a:latin typeface="Cambria Math" panose="02040503050406030204" pitchFamily="18" charset="0"/>
                              <a:ea typeface="黑体" panose="02010609060101010101" pitchFamily="49" charset="-122"/>
                            </a:rPr>
                            <m:t>𝑇</m:t>
                          </m:r>
                        </m:sub>
                      </m:sSub>
                      <m:r>
                        <a:rPr kumimoji="1" lang="en-US" altLang="zh-CN" i="1" kern="0">
                          <a:solidFill>
                            <a:srgbClr val="000000"/>
                          </a:solidFill>
                          <a:latin typeface="Cambria Math" panose="02040503050406030204" pitchFamily="18" charset="0"/>
                          <a:ea typeface="黑体" panose="02010609060101010101" pitchFamily="49" charset="-122"/>
                        </a:rPr>
                        <m:t>,</m:t>
                      </m:r>
                      <m:sSub>
                        <m:sSubPr>
                          <m:ctrlPr>
                            <a:rPr kumimoji="1" lang="en-US" altLang="zh-CN" i="1" kern="0">
                              <a:solidFill>
                                <a:srgbClr val="000000"/>
                              </a:solidFill>
                              <a:latin typeface="Cambria Math" panose="02040503050406030204" pitchFamily="18" charset="0"/>
                              <a:ea typeface="黑体" panose="02010609060101010101" pitchFamily="49" charset="-122"/>
                            </a:rPr>
                          </m:ctrlPr>
                        </m:sSubPr>
                        <m:e>
                          <m:r>
                            <a:rPr kumimoji="1" lang="zh-CN" altLang="en-US" i="1" kern="0">
                              <a:solidFill>
                                <a:srgbClr val="000000"/>
                              </a:solidFill>
                              <a:latin typeface="Cambria Math" panose="02040503050406030204" pitchFamily="18" charset="0"/>
                              <a:ea typeface="黑体" panose="02010609060101010101" pitchFamily="49" charset="-122"/>
                            </a:rPr>
                            <m:t>𝜃</m:t>
                          </m:r>
                        </m:e>
                        <m:sub>
                          <m:r>
                            <a:rPr kumimoji="1" lang="en-US" altLang="zh-CN" i="1" kern="0">
                              <a:solidFill>
                                <a:srgbClr val="000000"/>
                              </a:solidFill>
                              <a:latin typeface="Cambria Math" panose="02040503050406030204" pitchFamily="18" charset="0"/>
                              <a:ea typeface="黑体" panose="02010609060101010101" pitchFamily="49" charset="-122"/>
                            </a:rPr>
                            <m:t>𝑅</m:t>
                          </m:r>
                        </m:sub>
                      </m:sSub>
                      <m:r>
                        <a:rPr kumimoji="1" lang="en-US" altLang="zh-CN" i="1" kern="0">
                          <a:solidFill>
                            <a:srgbClr val="000000"/>
                          </a:solidFill>
                          <a:latin typeface="Cambria Math" panose="02040503050406030204" pitchFamily="18" charset="0"/>
                          <a:ea typeface="黑体" panose="02010609060101010101" pitchFamily="49" charset="-122"/>
                        </a:rPr>
                        <m:t>,</m:t>
                      </m:r>
                      <m:r>
                        <a:rPr kumimoji="1" lang="en-US" altLang="zh-CN" i="1" kern="0">
                          <a:solidFill>
                            <a:srgbClr val="000000"/>
                          </a:solidFill>
                          <a:latin typeface="Cambria Math" panose="02040503050406030204" pitchFamily="18" charset="0"/>
                          <a:ea typeface="黑体" panose="02010609060101010101" pitchFamily="49" charset="-122"/>
                        </a:rPr>
                        <m:t>h</m:t>
                      </m:r>
                      <m:r>
                        <a:rPr kumimoji="1" lang="en-US" altLang="zh-CN" i="1" kern="0">
                          <a:solidFill>
                            <a:srgbClr val="000000"/>
                          </a:solidFill>
                          <a:latin typeface="Cambria Math" panose="02040503050406030204" pitchFamily="18" charset="0"/>
                          <a:ea typeface="黑体" panose="02010609060101010101" pitchFamily="49" charset="-122"/>
                        </a:rPr>
                        <m:t>)</m:t>
                      </m:r>
                    </m:oMath>
                  </m:oMathPara>
                </a14:m>
                <a:endParaRPr lang="zh-CN" altLang="en-US" sz="2800" dirty="0">
                  <a:solidFill>
                    <a:srgbClr val="003366"/>
                  </a:solidFill>
                  <a:latin typeface="黑体" panose="02010609060101010101" pitchFamily="49" charset="-122"/>
                  <a:ea typeface="黑体" panose="02010609060101010101" pitchFamily="49" charset="-122"/>
                </a:endParaRPr>
              </a:p>
            </p:txBody>
          </p:sp>
        </mc:Choice>
        <mc:Fallback xmlns="">
          <p:sp>
            <p:nvSpPr>
              <p:cNvPr id="69" name="矩形: 圆角 68">
                <a:extLst>
                  <a:ext uri="{FF2B5EF4-FFF2-40B4-BE49-F238E27FC236}">
                    <a16:creationId xmlns:a16="http://schemas.microsoft.com/office/drawing/2014/main" id="{E5E0963F-9C56-4774-9164-48E58C87C607}"/>
                  </a:ext>
                </a:extLst>
              </p:cNvPr>
              <p:cNvSpPr>
                <a:spLocks noRot="1" noChangeAspect="1" noMove="1" noResize="1" noEditPoints="1" noAdjustHandles="1" noChangeArrowheads="1" noChangeShapeType="1" noTextEdit="1"/>
              </p:cNvSpPr>
              <p:nvPr/>
            </p:nvSpPr>
            <p:spPr bwMode="auto">
              <a:xfrm>
                <a:off x="6270930" y="5632357"/>
                <a:ext cx="2463808" cy="454043"/>
              </a:xfrm>
              <a:prstGeom prst="roundRect">
                <a:avLst/>
              </a:prstGeom>
              <a:blipFill>
                <a:blip r:embed="rId12"/>
                <a:stretch>
                  <a:fillRect b="-5405"/>
                </a:stretch>
              </a:blipFill>
              <a:ln w="19050" cap="flat" cmpd="sng" algn="ctr">
                <a:noFill/>
                <a:prstDash val="solid"/>
                <a:round/>
                <a:headEnd type="none" w="med" len="med"/>
                <a:tailEnd type="none" w="med" len="med"/>
              </a:ln>
              <a:effectLst/>
              <a:extLst/>
            </p:spPr>
            <p:txBody>
              <a:bodyPr/>
              <a:lstStyle/>
              <a:p>
                <a:r>
                  <a:rPr lang="zh-CN" altLang="en-US">
                    <a:noFill/>
                  </a:rPr>
                  <a:t> </a:t>
                </a:r>
              </a:p>
            </p:txBody>
          </p:sp>
        </mc:Fallback>
      </mc:AlternateContent>
      <p:cxnSp>
        <p:nvCxnSpPr>
          <p:cNvPr id="70" name="直接连接符 69">
            <a:extLst>
              <a:ext uri="{FF2B5EF4-FFF2-40B4-BE49-F238E27FC236}">
                <a16:creationId xmlns:a16="http://schemas.microsoft.com/office/drawing/2014/main" id="{CD6C9790-3E81-42F4-B4F8-0BDA4D8CF132}"/>
              </a:ext>
            </a:extLst>
          </p:cNvPr>
          <p:cNvCxnSpPr/>
          <p:nvPr/>
        </p:nvCxnSpPr>
        <p:spPr bwMode="auto">
          <a:xfrm flipH="1">
            <a:off x="2355171" y="5963103"/>
            <a:ext cx="437571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矩形: 圆角 70">
            <a:extLst>
              <a:ext uri="{FF2B5EF4-FFF2-40B4-BE49-F238E27FC236}">
                <a16:creationId xmlns:a16="http://schemas.microsoft.com/office/drawing/2014/main" id="{F5B81294-4DB8-4DF1-8A6B-ED374DEC49A7}"/>
              </a:ext>
            </a:extLst>
          </p:cNvPr>
          <p:cNvSpPr/>
          <p:nvPr/>
        </p:nvSpPr>
        <p:spPr bwMode="auto">
          <a:xfrm>
            <a:off x="4216587" y="5541417"/>
            <a:ext cx="1172620" cy="359572"/>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rPr>
              <a:t>Reward</a:t>
            </a:r>
            <a:endParaRPr kumimoji="0" lang="zh-CN" altLang="en-US" sz="2000" b="1" i="0" u="none" strike="noStrike" cap="none" normalizeH="0" baseline="0" dirty="0">
              <a:ln>
                <a:noFill/>
              </a:ln>
              <a:solidFill>
                <a:srgbClr val="000000"/>
              </a:solidFill>
              <a:effectLst/>
              <a:latin typeface="Times" panose="02020603050405020304" pitchFamily="18" charset="0"/>
              <a:ea typeface="宋体" pitchFamily="2" charset="-122"/>
              <a:cs typeface="Times" panose="02020603050405020304" pitchFamily="18" charset="0"/>
            </a:endParaRPr>
          </a:p>
        </p:txBody>
      </p:sp>
      <p:cxnSp>
        <p:nvCxnSpPr>
          <p:cNvPr id="72" name="直接箭头连接符 71">
            <a:extLst>
              <a:ext uri="{FF2B5EF4-FFF2-40B4-BE49-F238E27FC236}">
                <a16:creationId xmlns:a16="http://schemas.microsoft.com/office/drawing/2014/main" id="{6829E0A2-21CE-4830-BF38-8D42D99B1BC2}"/>
              </a:ext>
            </a:extLst>
          </p:cNvPr>
          <p:cNvCxnSpPr>
            <a:cxnSpLocks/>
          </p:cNvCxnSpPr>
          <p:nvPr/>
        </p:nvCxnSpPr>
        <p:spPr bwMode="auto">
          <a:xfrm flipV="1">
            <a:off x="2351904" y="5554276"/>
            <a:ext cx="1" cy="4223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文本框 1">
            <a:extLst>
              <a:ext uri="{FF2B5EF4-FFF2-40B4-BE49-F238E27FC236}">
                <a16:creationId xmlns:a16="http://schemas.microsoft.com/office/drawing/2014/main" id="{1B0FC549-D790-44E2-A865-63286B75C334}"/>
              </a:ext>
            </a:extLst>
          </p:cNvPr>
          <p:cNvSpPr txBox="1"/>
          <p:nvPr/>
        </p:nvSpPr>
        <p:spPr>
          <a:xfrm>
            <a:off x="1653961" y="4245942"/>
            <a:ext cx="1452014" cy="369332"/>
          </a:xfrm>
          <a:prstGeom prst="rect">
            <a:avLst/>
          </a:prstGeom>
          <a:noFill/>
        </p:spPr>
        <p:txBody>
          <a:bodyPr wrap="square" rtlCol="0">
            <a:spAutoFit/>
          </a:bodyPr>
          <a:lstStyle/>
          <a:p>
            <a:pPr lvl="0" algn="ctr" defTabSz="914400" eaLnBrk="0" fontAlgn="base" hangingPunct="0">
              <a:spcBef>
                <a:spcPct val="0"/>
              </a:spcBef>
              <a:spcAft>
                <a:spcPct val="0"/>
              </a:spcAft>
            </a:pPr>
            <a:r>
              <a:rPr lang="en-US" altLang="zh-CN" dirty="0">
                <a:solidFill>
                  <a:srgbClr val="000000"/>
                </a:solidFill>
                <a:latin typeface="Times" panose="02020603050405020304" pitchFamily="18" charset="0"/>
                <a:ea typeface="黑体" panose="02010609060101010101" pitchFamily="49" charset="-122"/>
                <a:cs typeface="Times" panose="02020603050405020304" pitchFamily="18" charset="0"/>
              </a:rPr>
              <a:t>Transmitter</a:t>
            </a:r>
            <a:endParaRPr lang="zh-CN" altLang="en-US"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73" name="文本框 72">
            <a:extLst>
              <a:ext uri="{FF2B5EF4-FFF2-40B4-BE49-F238E27FC236}">
                <a16:creationId xmlns:a16="http://schemas.microsoft.com/office/drawing/2014/main" id="{899A360B-ED20-4918-AB49-090E5B303173}"/>
              </a:ext>
            </a:extLst>
          </p:cNvPr>
          <p:cNvSpPr txBox="1"/>
          <p:nvPr/>
        </p:nvSpPr>
        <p:spPr>
          <a:xfrm>
            <a:off x="87265" y="121531"/>
            <a:ext cx="9129422"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E2E communication system with unknown channel</a:t>
            </a:r>
          </a:p>
        </p:txBody>
      </p:sp>
    </p:spTree>
    <p:custDataLst>
      <p:tags r:id="rId1"/>
    </p:custDataLst>
    <p:extLst>
      <p:ext uri="{BB962C8B-B14F-4D97-AF65-F5344CB8AC3E}">
        <p14:creationId xmlns:p14="http://schemas.microsoft.com/office/powerpoint/2010/main" val="2853080953"/>
      </p:ext>
    </p:extLst>
  </p:cSld>
  <p:clrMapOvr>
    <a:masterClrMapping/>
  </p:clrMapOvr>
  <p:extLst>
    <p:ext uri="{E180D4A7-C9FB-4DFB-919C-405C955672EB}">
      <p14:showEvtLst xmlns:p14="http://schemas.microsoft.com/office/powerpoint/2010/main">
        <p14:playEvt time="1882" objId="5"/>
        <p14:stopEvt time="54566"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1.2|68.2|15.8"/>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2|15.5|9.1|25.7"/>
</p:tagLst>
</file>

<file path=ppt/tags/tag13.xml><?xml version="1.0" encoding="utf-8"?>
<p:tagLst xmlns:a="http://schemas.openxmlformats.org/drawingml/2006/main" xmlns:r="http://schemas.openxmlformats.org/officeDocument/2006/relationships" xmlns:p="http://schemas.openxmlformats.org/presentationml/2006/main">
  <p:tag name="TIMING" val="|0.6|5|3.8|3.9"/>
</p:tagLst>
</file>

<file path=ppt/tags/tag14.xml><?xml version="1.0" encoding="utf-8"?>
<p:tagLst xmlns:a="http://schemas.openxmlformats.org/drawingml/2006/main" xmlns:r="http://schemas.openxmlformats.org/officeDocument/2006/relationships" xmlns:p="http://schemas.openxmlformats.org/presentationml/2006/main">
  <p:tag name="TIMING" val="|2.7"/>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0.8"/>
</p:tagLst>
</file>

<file path=ppt/tags/tag17.xml><?xml version="1.0" encoding="utf-8"?>
<p:tagLst xmlns:a="http://schemas.openxmlformats.org/drawingml/2006/main" xmlns:r="http://schemas.openxmlformats.org/officeDocument/2006/relationships" xmlns:p="http://schemas.openxmlformats.org/presentationml/2006/main">
  <p:tag name="TIMING" val="|1.8"/>
</p:tagLst>
</file>

<file path=ppt/tags/tag18.xml><?xml version="1.0" encoding="utf-8"?>
<p:tagLst xmlns:a="http://schemas.openxmlformats.org/drawingml/2006/main" xmlns:r="http://schemas.openxmlformats.org/officeDocument/2006/relationships" xmlns:p="http://schemas.openxmlformats.org/presentationml/2006/main">
  <p:tag name="TIMING" val="|1.6"/>
</p:tagLst>
</file>

<file path=ppt/tags/tag19.xml><?xml version="1.0" encoding="utf-8"?>
<p:tagLst xmlns:a="http://schemas.openxmlformats.org/drawingml/2006/main" xmlns:r="http://schemas.openxmlformats.org/officeDocument/2006/relationships" xmlns:p="http://schemas.openxmlformats.org/presentationml/2006/main">
  <p:tag name="TIMING" val="|4.2"/>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20.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6|37"/>
</p:tagLst>
</file>

<file path=ppt/tags/tag4.xml><?xml version="1.0" encoding="utf-8"?>
<p:tagLst xmlns:a="http://schemas.openxmlformats.org/drawingml/2006/main" xmlns:r="http://schemas.openxmlformats.org/officeDocument/2006/relationships" xmlns:p="http://schemas.openxmlformats.org/presentationml/2006/main">
  <p:tag name="TIMING" val="|1.5|41"/>
</p:tagLst>
</file>

<file path=ppt/tags/tag5.xml><?xml version="1.0" encoding="utf-8"?>
<p:tagLst xmlns:a="http://schemas.openxmlformats.org/drawingml/2006/main" xmlns:r="http://schemas.openxmlformats.org/officeDocument/2006/relationships" xmlns:p="http://schemas.openxmlformats.org/presentationml/2006/main">
  <p:tag name="TIMING" val="|1.6|30.5|24.5|4"/>
</p:tagLst>
</file>

<file path=ppt/tags/tag6.xml><?xml version="1.0" encoding="utf-8"?>
<p:tagLst xmlns:a="http://schemas.openxmlformats.org/drawingml/2006/main" xmlns:r="http://schemas.openxmlformats.org/officeDocument/2006/relationships" xmlns:p="http://schemas.openxmlformats.org/presentationml/2006/main">
  <p:tag name="TIMING" val="|1.7|26|8.3"/>
</p:tagLst>
</file>

<file path=ppt/tags/tag7.xml><?xml version="1.0" encoding="utf-8"?>
<p:tagLst xmlns:a="http://schemas.openxmlformats.org/drawingml/2006/main" xmlns:r="http://schemas.openxmlformats.org/officeDocument/2006/relationships" xmlns:p="http://schemas.openxmlformats.org/presentationml/2006/main">
  <p:tag name="TIMING" val="|1.4|20.1|2.2|2.1|16.7"/>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2192</TotalTime>
  <Words>3553</Words>
  <Application>Microsoft Office PowerPoint</Application>
  <PresentationFormat>全屏显示(4:3)</PresentationFormat>
  <Paragraphs>243</Paragraphs>
  <Slides>21</Slides>
  <Notes>21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6" baseType="lpstr">
      <vt:lpstr>等线</vt:lpstr>
      <vt:lpstr>等线 Light</vt:lpstr>
      <vt:lpstr>SimHei</vt:lpstr>
      <vt:lpstr>SimHei</vt:lpstr>
      <vt:lpstr>宋体</vt:lpstr>
      <vt:lpstr>微软雅黑</vt:lpstr>
      <vt:lpstr>Arial</vt:lpstr>
      <vt:lpstr>Calibri</vt:lpstr>
      <vt:lpstr>Calibri Light</vt:lpstr>
      <vt:lpstr>Cambria Math</vt:lpstr>
      <vt:lpstr>Times</vt:lpstr>
      <vt:lpstr>Times New Roman</vt:lpstr>
      <vt:lpstr>Wingdings</vt:lpstr>
      <vt:lpstr>Office 主题​​</vt:lpstr>
      <vt:lpstr>Equation</vt:lpstr>
      <vt:lpstr>End-to-End Learning of Communication System without Known Channel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End-to-End Learning of Communication System without Known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Jason</dc:creator>
  <cp:lastModifiedBy>Jason</cp:lastModifiedBy>
  <cp:revision>82</cp:revision>
  <dcterms:created xsi:type="dcterms:W3CDTF">2021-04-07T03:31:50Z</dcterms:created>
  <dcterms:modified xsi:type="dcterms:W3CDTF">2021-08-07T15:32:46Z</dcterms:modified>
</cp:coreProperties>
</file>